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62" r:id="rId6"/>
    <p:sldId id="263" r:id="rId7"/>
    <p:sldId id="259" r:id="rId8"/>
    <p:sldId id="260" r:id="rId9"/>
    <p:sldId id="261"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66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3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DA12D26-6DBA-4EF8-BE0E-489F05A2838F}" type="datetimeFigureOut">
              <a:rPr lang="en-CA" smtClean="0"/>
              <a:t>27/05/2016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EEC5A9-1C93-4D1C-BEA9-52B47E5F226D}" type="slidenum">
              <a:rPr lang="en-CA" smtClean="0"/>
              <a:t>‹#›</a:t>
            </a:fld>
            <a:endParaRPr lang="en-CA"/>
          </a:p>
        </p:txBody>
      </p:sp>
    </p:spTree>
    <p:extLst>
      <p:ext uri="{BB962C8B-B14F-4D97-AF65-F5344CB8AC3E}">
        <p14:creationId xmlns:p14="http://schemas.microsoft.com/office/powerpoint/2010/main" val="4098652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A12D26-6DBA-4EF8-BE0E-489F05A2838F}" type="datetimeFigureOut">
              <a:rPr lang="en-CA" smtClean="0"/>
              <a:t>27/05/2016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EEC5A9-1C93-4D1C-BEA9-52B47E5F226D}" type="slidenum">
              <a:rPr lang="en-CA" smtClean="0"/>
              <a:t>‹#›</a:t>
            </a:fld>
            <a:endParaRPr lang="en-CA"/>
          </a:p>
        </p:txBody>
      </p:sp>
    </p:spTree>
    <p:extLst>
      <p:ext uri="{BB962C8B-B14F-4D97-AF65-F5344CB8AC3E}">
        <p14:creationId xmlns:p14="http://schemas.microsoft.com/office/powerpoint/2010/main" val="253711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A12D26-6DBA-4EF8-BE0E-489F05A2838F}" type="datetimeFigureOut">
              <a:rPr lang="en-CA" smtClean="0"/>
              <a:t>27/05/2016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EEC5A9-1C93-4D1C-BEA9-52B47E5F226D}" type="slidenum">
              <a:rPr lang="en-CA" smtClean="0"/>
              <a:t>‹#›</a:t>
            </a:fld>
            <a:endParaRPr lang="en-CA"/>
          </a:p>
        </p:txBody>
      </p:sp>
    </p:spTree>
    <p:extLst>
      <p:ext uri="{BB962C8B-B14F-4D97-AF65-F5344CB8AC3E}">
        <p14:creationId xmlns:p14="http://schemas.microsoft.com/office/powerpoint/2010/main" val="229844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A12D26-6DBA-4EF8-BE0E-489F05A2838F}" type="datetimeFigureOut">
              <a:rPr lang="en-CA" smtClean="0"/>
              <a:t>27/05/2016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EEC5A9-1C93-4D1C-BEA9-52B47E5F226D}" type="slidenum">
              <a:rPr lang="en-CA" smtClean="0"/>
              <a:t>‹#›</a:t>
            </a:fld>
            <a:endParaRPr lang="en-CA"/>
          </a:p>
        </p:txBody>
      </p:sp>
    </p:spTree>
    <p:extLst>
      <p:ext uri="{BB962C8B-B14F-4D97-AF65-F5344CB8AC3E}">
        <p14:creationId xmlns:p14="http://schemas.microsoft.com/office/powerpoint/2010/main" val="79654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12D26-6DBA-4EF8-BE0E-489F05A2838F}" type="datetimeFigureOut">
              <a:rPr lang="en-CA" smtClean="0"/>
              <a:t>27/05/2016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EEC5A9-1C93-4D1C-BEA9-52B47E5F226D}" type="slidenum">
              <a:rPr lang="en-CA" smtClean="0"/>
              <a:t>‹#›</a:t>
            </a:fld>
            <a:endParaRPr lang="en-CA"/>
          </a:p>
        </p:txBody>
      </p:sp>
    </p:spTree>
    <p:extLst>
      <p:ext uri="{BB962C8B-B14F-4D97-AF65-F5344CB8AC3E}">
        <p14:creationId xmlns:p14="http://schemas.microsoft.com/office/powerpoint/2010/main" val="47925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DA12D26-6DBA-4EF8-BE0E-489F05A2838F}" type="datetimeFigureOut">
              <a:rPr lang="en-CA" smtClean="0"/>
              <a:t>27/05/2016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2EEC5A9-1C93-4D1C-BEA9-52B47E5F226D}" type="slidenum">
              <a:rPr lang="en-CA" smtClean="0"/>
              <a:t>‹#›</a:t>
            </a:fld>
            <a:endParaRPr lang="en-CA"/>
          </a:p>
        </p:txBody>
      </p:sp>
    </p:spTree>
    <p:extLst>
      <p:ext uri="{BB962C8B-B14F-4D97-AF65-F5344CB8AC3E}">
        <p14:creationId xmlns:p14="http://schemas.microsoft.com/office/powerpoint/2010/main" val="145795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DA12D26-6DBA-4EF8-BE0E-489F05A2838F}" type="datetimeFigureOut">
              <a:rPr lang="en-CA" smtClean="0"/>
              <a:t>27/05/2016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2EEC5A9-1C93-4D1C-BEA9-52B47E5F226D}" type="slidenum">
              <a:rPr lang="en-CA" smtClean="0"/>
              <a:t>‹#›</a:t>
            </a:fld>
            <a:endParaRPr lang="en-CA"/>
          </a:p>
        </p:txBody>
      </p:sp>
    </p:spTree>
    <p:extLst>
      <p:ext uri="{BB962C8B-B14F-4D97-AF65-F5344CB8AC3E}">
        <p14:creationId xmlns:p14="http://schemas.microsoft.com/office/powerpoint/2010/main" val="334091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DA12D26-6DBA-4EF8-BE0E-489F05A2838F}" type="datetimeFigureOut">
              <a:rPr lang="en-CA" smtClean="0"/>
              <a:t>27/05/2016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2EEC5A9-1C93-4D1C-BEA9-52B47E5F226D}" type="slidenum">
              <a:rPr lang="en-CA" smtClean="0"/>
              <a:t>‹#›</a:t>
            </a:fld>
            <a:endParaRPr lang="en-CA"/>
          </a:p>
        </p:txBody>
      </p:sp>
    </p:spTree>
    <p:extLst>
      <p:ext uri="{BB962C8B-B14F-4D97-AF65-F5344CB8AC3E}">
        <p14:creationId xmlns:p14="http://schemas.microsoft.com/office/powerpoint/2010/main" val="87378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12D26-6DBA-4EF8-BE0E-489F05A2838F}" type="datetimeFigureOut">
              <a:rPr lang="en-CA" smtClean="0"/>
              <a:t>27/05/2016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2EEC5A9-1C93-4D1C-BEA9-52B47E5F226D}" type="slidenum">
              <a:rPr lang="en-CA" smtClean="0"/>
              <a:t>‹#›</a:t>
            </a:fld>
            <a:endParaRPr lang="en-CA"/>
          </a:p>
        </p:txBody>
      </p:sp>
    </p:spTree>
    <p:extLst>
      <p:ext uri="{BB962C8B-B14F-4D97-AF65-F5344CB8AC3E}">
        <p14:creationId xmlns:p14="http://schemas.microsoft.com/office/powerpoint/2010/main" val="42511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12D26-6DBA-4EF8-BE0E-489F05A2838F}" type="datetimeFigureOut">
              <a:rPr lang="en-CA" smtClean="0"/>
              <a:t>27/05/2016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2EEC5A9-1C93-4D1C-BEA9-52B47E5F226D}" type="slidenum">
              <a:rPr lang="en-CA" smtClean="0"/>
              <a:t>‹#›</a:t>
            </a:fld>
            <a:endParaRPr lang="en-CA"/>
          </a:p>
        </p:txBody>
      </p:sp>
    </p:spTree>
    <p:extLst>
      <p:ext uri="{BB962C8B-B14F-4D97-AF65-F5344CB8AC3E}">
        <p14:creationId xmlns:p14="http://schemas.microsoft.com/office/powerpoint/2010/main" val="314620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12D26-6DBA-4EF8-BE0E-489F05A2838F}" type="datetimeFigureOut">
              <a:rPr lang="en-CA" smtClean="0"/>
              <a:t>27/05/2016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2EEC5A9-1C93-4D1C-BEA9-52B47E5F226D}" type="slidenum">
              <a:rPr lang="en-CA" smtClean="0"/>
              <a:t>‹#›</a:t>
            </a:fld>
            <a:endParaRPr lang="en-CA"/>
          </a:p>
        </p:txBody>
      </p:sp>
    </p:spTree>
    <p:extLst>
      <p:ext uri="{BB962C8B-B14F-4D97-AF65-F5344CB8AC3E}">
        <p14:creationId xmlns:p14="http://schemas.microsoft.com/office/powerpoint/2010/main" val="179499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12D26-6DBA-4EF8-BE0E-489F05A2838F}" type="datetimeFigureOut">
              <a:rPr lang="en-CA" smtClean="0"/>
              <a:t>27/05/2016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EC5A9-1C93-4D1C-BEA9-52B47E5F226D}" type="slidenum">
              <a:rPr lang="en-CA" smtClean="0"/>
              <a:t>‹#›</a:t>
            </a:fld>
            <a:endParaRPr lang="en-CA"/>
          </a:p>
        </p:txBody>
      </p:sp>
    </p:spTree>
    <p:extLst>
      <p:ext uri="{BB962C8B-B14F-4D97-AF65-F5344CB8AC3E}">
        <p14:creationId xmlns:p14="http://schemas.microsoft.com/office/powerpoint/2010/main" val="349598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google.ca/url?sa=i&amp;rct=j&amp;q=&amp;esrc=s&amp;source=images&amp;cd=&amp;cad=rja&amp;uact=8&amp;ved=0ahUKEwja96qgmvrMAhVBDlIKHTUEAcQQjRwIBw&amp;url=https://godello.ca/tag/lightfoot-and-wolfville-vineyards/&amp;psig=AFQjCNHE1rhz696_6ab6Ami5ObpEHR-Evw&amp;ust=1464436740869508" TargetMode="External"/><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711" b="26905"/>
          <a:stretch/>
        </p:blipFill>
        <p:spPr>
          <a:xfrm>
            <a:off x="177800" y="0"/>
            <a:ext cx="6350000" cy="3516923"/>
          </a:xfrm>
          <a:prstGeom prst="rect">
            <a:avLst/>
          </a:prstGeom>
        </p:spPr>
      </p:pic>
      <p:sp>
        <p:nvSpPr>
          <p:cNvPr id="3" name="TextBox 2"/>
          <p:cNvSpPr txBox="1"/>
          <p:nvPr/>
        </p:nvSpPr>
        <p:spPr>
          <a:xfrm>
            <a:off x="6893170" y="168813"/>
            <a:ext cx="5064369" cy="2862322"/>
          </a:xfrm>
          <a:prstGeom prst="rect">
            <a:avLst/>
          </a:prstGeom>
          <a:noFill/>
          <a:ln>
            <a:noFill/>
          </a:ln>
        </p:spPr>
        <p:txBody>
          <a:bodyPr wrap="square" rtlCol="0">
            <a:spAutoFit/>
          </a:bodyPr>
          <a:lstStyle/>
          <a:p>
            <a:r>
              <a:rPr lang="en-CA" sz="12000" b="1" dirty="0" smtClean="0">
                <a:ln>
                  <a:solidFill>
                    <a:srgbClr val="FFFF00"/>
                  </a:solidFill>
                </a:ln>
                <a:solidFill>
                  <a:srgbClr val="33CC33"/>
                </a:solidFill>
                <a:latin typeface="Californian FB" panose="0207040306080B030204" pitchFamily="18" charset="0"/>
              </a:rPr>
              <a:t>FOOD</a:t>
            </a:r>
            <a:r>
              <a:rPr lang="en-CA" sz="9600" b="1" dirty="0" smtClean="0">
                <a:latin typeface="Californian FB" panose="0207040306080B030204" pitchFamily="18" charset="0"/>
              </a:rPr>
              <a:t> </a:t>
            </a:r>
            <a:r>
              <a:rPr lang="en-CA" sz="6000" b="1" dirty="0" smtClean="0">
                <a:ln>
                  <a:solidFill>
                    <a:srgbClr val="FFFF00"/>
                  </a:solidFill>
                </a:ln>
                <a:solidFill>
                  <a:srgbClr val="3366FF"/>
                </a:solidFill>
                <a:latin typeface="Californian FB" panose="0207040306080B030204" pitchFamily="18" charset="0"/>
              </a:rPr>
              <a:t>Summit 2016</a:t>
            </a:r>
            <a:endParaRPr lang="en-CA" sz="6000" b="1" dirty="0">
              <a:ln>
                <a:solidFill>
                  <a:srgbClr val="FFFF00"/>
                </a:solidFill>
              </a:ln>
              <a:solidFill>
                <a:srgbClr val="3366FF"/>
              </a:solidFill>
              <a:latin typeface="Californian FB" panose="0207040306080B030204" pitchFamily="18" charset="0"/>
            </a:endParaRPr>
          </a:p>
        </p:txBody>
      </p:sp>
      <p:sp>
        <p:nvSpPr>
          <p:cNvPr id="4" name="TextBox 3"/>
          <p:cNvSpPr txBox="1"/>
          <p:nvPr/>
        </p:nvSpPr>
        <p:spPr>
          <a:xfrm>
            <a:off x="177800" y="4360985"/>
            <a:ext cx="11779739" cy="1107996"/>
          </a:xfrm>
          <a:prstGeom prst="rect">
            <a:avLst/>
          </a:prstGeom>
          <a:noFill/>
        </p:spPr>
        <p:txBody>
          <a:bodyPr wrap="square" rtlCol="0">
            <a:spAutoFit/>
          </a:bodyPr>
          <a:lstStyle/>
          <a:p>
            <a:r>
              <a:rPr lang="en-CA" sz="6600" b="1" dirty="0" smtClean="0">
                <a:latin typeface="Californian FB" panose="0207040306080B030204" pitchFamily="18" charset="0"/>
              </a:rPr>
              <a:t>Food for Community &amp; Culture</a:t>
            </a:r>
            <a:endParaRPr lang="en-CA" sz="6600" b="1" dirty="0">
              <a:latin typeface="Californian FB" panose="0207040306080B030204" pitchFamily="18" charset="0"/>
            </a:endParaRPr>
          </a:p>
        </p:txBody>
      </p:sp>
    </p:spTree>
    <p:extLst>
      <p:ext uri="{BB962C8B-B14F-4D97-AF65-F5344CB8AC3E}">
        <p14:creationId xmlns:p14="http://schemas.microsoft.com/office/powerpoint/2010/main" val="38751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77736">
            <a:off x="7650839" y="3797373"/>
            <a:ext cx="4769984" cy="3604319"/>
          </a:xfrm>
          <a:prstGeom prst="rect">
            <a:avLst/>
          </a:prstGeom>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10761" r="11631" b="24731"/>
          <a:stretch/>
        </p:blipFill>
        <p:spPr bwMode="auto">
          <a:xfrm rot="20195436">
            <a:off x="3881626" y="3945352"/>
            <a:ext cx="3800722" cy="2486912"/>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01312">
            <a:off x="178350" y="3164327"/>
            <a:ext cx="3621294" cy="3604319"/>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56083"/>
          <a:stretch/>
        </p:blipFill>
        <p:spPr>
          <a:xfrm rot="912215">
            <a:off x="-284548" y="-1"/>
            <a:ext cx="5639994" cy="325368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177439">
            <a:off x="8699767" y="-113939"/>
            <a:ext cx="5208347" cy="348155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87762">
            <a:off x="4481297" y="-1"/>
            <a:ext cx="4523641" cy="3392731"/>
          </a:xfrm>
          <a:prstGeom prst="rect">
            <a:avLst/>
          </a:prstGeom>
        </p:spPr>
      </p:pic>
    </p:spTree>
    <p:extLst>
      <p:ext uri="{BB962C8B-B14F-4D97-AF65-F5344CB8AC3E}">
        <p14:creationId xmlns:p14="http://schemas.microsoft.com/office/powerpoint/2010/main" val="4238804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915" y="1481070"/>
            <a:ext cx="10522040" cy="4339650"/>
          </a:xfrm>
          <a:prstGeom prst="rect">
            <a:avLst/>
          </a:prstGeom>
          <a:noFill/>
        </p:spPr>
        <p:txBody>
          <a:bodyPr wrap="square" rtlCol="0">
            <a:spAutoFit/>
          </a:bodyPr>
          <a:lstStyle/>
          <a:p>
            <a:pPr algn="r"/>
            <a:r>
              <a:rPr lang="en-CA" sz="3600" b="1" dirty="0" smtClean="0">
                <a:latin typeface="Californian FB" panose="0207040306080B030204" pitchFamily="18" charset="0"/>
              </a:rPr>
              <a:t>“… if only we farmed as if we really intended to produce good food for all, without destroying the earth; and if only we reacquired the skills to turn what grows best into great cooking, as shown over centuries in Italy, France, Turkey, India, China, and so on, we could all live well.”</a:t>
            </a:r>
          </a:p>
          <a:p>
            <a:pPr algn="r"/>
            <a:r>
              <a:rPr lang="en-CA" sz="3600" b="1" dirty="0" smtClean="0">
                <a:latin typeface="Californian FB" panose="0207040306080B030204" pitchFamily="18" charset="0"/>
              </a:rPr>
              <a:t>							</a:t>
            </a:r>
            <a:r>
              <a:rPr lang="en-CA" sz="2800" b="1" dirty="0" smtClean="0">
                <a:latin typeface="Californian FB" panose="0207040306080B030204" pitchFamily="18" charset="0"/>
              </a:rPr>
              <a:t>- Colin </a:t>
            </a:r>
            <a:r>
              <a:rPr lang="en-CA" sz="2800" b="1" dirty="0" err="1" smtClean="0">
                <a:latin typeface="Californian FB" panose="0207040306080B030204" pitchFamily="18" charset="0"/>
              </a:rPr>
              <a:t>Tudge</a:t>
            </a:r>
            <a:endParaRPr lang="en-CA" sz="2800" b="1" dirty="0" smtClean="0">
              <a:latin typeface="Californian FB" panose="0207040306080B030204" pitchFamily="18" charset="0"/>
            </a:endParaRPr>
          </a:p>
          <a:p>
            <a:pPr algn="r"/>
            <a:r>
              <a:rPr lang="en-CA" sz="2400" b="1" i="1" dirty="0" smtClean="0">
                <a:latin typeface="Californian FB" panose="0207040306080B030204" pitchFamily="18" charset="0"/>
              </a:rPr>
              <a:t>“A Food Renaissance Goes Live”</a:t>
            </a:r>
            <a:endParaRPr lang="en-CA" sz="2400" b="1" i="1" dirty="0">
              <a:latin typeface="Californian FB" panose="0207040306080B030204" pitchFamily="18" charset="0"/>
            </a:endParaRPr>
          </a:p>
        </p:txBody>
      </p:sp>
    </p:spTree>
    <p:extLst>
      <p:ext uri="{BB962C8B-B14F-4D97-AF65-F5344CB8AC3E}">
        <p14:creationId xmlns:p14="http://schemas.microsoft.com/office/powerpoint/2010/main" val="3822637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8309" r="41527"/>
          <a:stretch/>
        </p:blipFill>
        <p:spPr>
          <a:xfrm>
            <a:off x="3028780" y="-18742"/>
            <a:ext cx="5047761" cy="3964681"/>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1709" r="15108"/>
          <a:stretch/>
        </p:blipFill>
        <p:spPr>
          <a:xfrm>
            <a:off x="-409750" y="-2"/>
            <a:ext cx="4175327" cy="396468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8665" r="16713" b="16436"/>
          <a:stretch/>
        </p:blipFill>
        <p:spPr>
          <a:xfrm>
            <a:off x="6554881" y="27113"/>
            <a:ext cx="3843130" cy="3313043"/>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1796" t="7602" r="-4139" b="-676"/>
          <a:stretch/>
        </p:blipFill>
        <p:spPr>
          <a:xfrm>
            <a:off x="-1954031" y="3264255"/>
            <a:ext cx="5823665" cy="3593745"/>
          </a:xfrm>
          <a:prstGeom prst="rect">
            <a:avLst/>
          </a:prstGeom>
        </p:spPr>
      </p:pic>
      <p:pic>
        <p:nvPicPr>
          <p:cNvPr id="2050" name="Picture 2" descr="https://vintagedirect.files.wordpress.com/2014/10/owners-jocelyn-and-mike-lightfoot-wolfville-and-lightfoot-vineyards.jpg?w=64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5687" y="3264254"/>
            <a:ext cx="5571208" cy="35937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8"/>
          <a:srcRect l="13448" r="13537" b="14225"/>
          <a:stretch/>
        </p:blipFill>
        <p:spPr>
          <a:xfrm>
            <a:off x="3551583" y="3264255"/>
            <a:ext cx="4437545" cy="3593744"/>
          </a:xfrm>
          <a:prstGeom prst="rect">
            <a:avLst/>
          </a:prstGeom>
        </p:spPr>
      </p:pic>
      <p:pic>
        <p:nvPicPr>
          <p:cNvPr id="9" name="Picture 8"/>
          <p:cNvPicPr>
            <a:picLocks noChangeAspect="1"/>
          </p:cNvPicPr>
          <p:nvPr/>
        </p:nvPicPr>
        <p:blipFill>
          <a:blip r:embed="rId9"/>
          <a:stretch>
            <a:fillRect/>
          </a:stretch>
        </p:blipFill>
        <p:spPr>
          <a:xfrm>
            <a:off x="8889435" y="-70485"/>
            <a:ext cx="4415748" cy="3311811"/>
          </a:xfrm>
          <a:prstGeom prst="rect">
            <a:avLst/>
          </a:prstGeom>
        </p:spPr>
      </p:pic>
    </p:spTree>
    <p:extLst>
      <p:ext uri="{BB962C8B-B14F-4D97-AF65-F5344CB8AC3E}">
        <p14:creationId xmlns:p14="http://schemas.microsoft.com/office/powerpoint/2010/main" val="3761428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55370" cy="35416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33750"/>
            <a:ext cx="6248400" cy="3524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878" y="3314700"/>
            <a:ext cx="6248400" cy="35433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0"/>
            <a:ext cx="6178428" cy="334645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5369" y="0"/>
            <a:ext cx="5307709" cy="3346455"/>
          </a:xfrm>
          <a:prstGeom prst="rect">
            <a:avLst/>
          </a:prstGeom>
        </p:spPr>
      </p:pic>
    </p:spTree>
    <p:extLst>
      <p:ext uri="{BB962C8B-B14F-4D97-AF65-F5344CB8AC3E}">
        <p14:creationId xmlns:p14="http://schemas.microsoft.com/office/powerpoint/2010/main" val="1056777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220" r="24857"/>
          <a:stretch/>
        </p:blipFill>
        <p:spPr>
          <a:xfrm>
            <a:off x="53009" y="0"/>
            <a:ext cx="12138991" cy="6858000"/>
          </a:xfrm>
          <a:prstGeom prst="rect">
            <a:avLst/>
          </a:prstGeom>
        </p:spPr>
      </p:pic>
    </p:spTree>
    <p:extLst>
      <p:ext uri="{BB962C8B-B14F-4D97-AF65-F5344CB8AC3E}">
        <p14:creationId xmlns:p14="http://schemas.microsoft.com/office/powerpoint/2010/main" val="1830302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9126" cy="6858000"/>
          </a:xfrm>
          <a:prstGeom prst="rect">
            <a:avLst/>
          </a:prstGeom>
        </p:spPr>
      </p:pic>
    </p:spTree>
    <p:extLst>
      <p:ext uri="{BB962C8B-B14F-4D97-AF65-F5344CB8AC3E}">
        <p14:creationId xmlns:p14="http://schemas.microsoft.com/office/powerpoint/2010/main" val="1440475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3" y="3137095"/>
            <a:ext cx="5884309" cy="3720905"/>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281" t="9562" r="5191" b="7570"/>
          <a:stretch/>
        </p:blipFill>
        <p:spPr>
          <a:xfrm>
            <a:off x="0" y="98473"/>
            <a:ext cx="5874884" cy="343251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4580" y="3555936"/>
            <a:ext cx="6027420" cy="330206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4884" y="0"/>
            <a:ext cx="6317116" cy="3425697"/>
          </a:xfrm>
          <a:prstGeom prst="rect">
            <a:avLst/>
          </a:prstGeom>
        </p:spPr>
      </p:pic>
    </p:spTree>
    <p:extLst>
      <p:ext uri="{BB962C8B-B14F-4D97-AF65-F5344CB8AC3E}">
        <p14:creationId xmlns:p14="http://schemas.microsoft.com/office/powerpoint/2010/main" val="2451152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1184858" y="0"/>
            <a:ext cx="9465970" cy="6722772"/>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6" name="Straight Connector 5"/>
          <p:cNvCxnSpPr/>
          <p:nvPr/>
        </p:nvCxnSpPr>
        <p:spPr>
          <a:xfrm>
            <a:off x="4360985" y="2222695"/>
            <a:ext cx="3123027" cy="28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10486" y="4121834"/>
            <a:ext cx="5809957" cy="281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26743" y="4959317"/>
            <a:ext cx="2391507" cy="954107"/>
          </a:xfrm>
          <a:prstGeom prst="rect">
            <a:avLst/>
          </a:prstGeom>
          <a:noFill/>
        </p:spPr>
        <p:txBody>
          <a:bodyPr wrap="square" rtlCol="0">
            <a:spAutoFit/>
          </a:bodyPr>
          <a:lstStyle/>
          <a:p>
            <a:pPr algn="ctr"/>
            <a:r>
              <a:rPr lang="en-CA" sz="2800" b="1" dirty="0" smtClean="0">
                <a:latin typeface="Californian FB" panose="0207040306080B030204" pitchFamily="18" charset="0"/>
              </a:rPr>
              <a:t>Nature’s Economy</a:t>
            </a:r>
            <a:endParaRPr lang="en-CA" sz="2800" b="1" dirty="0">
              <a:latin typeface="Californian FB" panose="0207040306080B030204" pitchFamily="18" charset="0"/>
            </a:endParaRPr>
          </a:p>
        </p:txBody>
      </p:sp>
      <p:sp>
        <p:nvSpPr>
          <p:cNvPr id="10" name="TextBox 9"/>
          <p:cNvSpPr txBox="1"/>
          <p:nvPr/>
        </p:nvSpPr>
        <p:spPr>
          <a:xfrm>
            <a:off x="4852181" y="2709279"/>
            <a:ext cx="2140633" cy="954107"/>
          </a:xfrm>
          <a:prstGeom prst="rect">
            <a:avLst/>
          </a:prstGeom>
          <a:noFill/>
        </p:spPr>
        <p:txBody>
          <a:bodyPr wrap="square" rtlCol="0">
            <a:spAutoFit/>
          </a:bodyPr>
          <a:lstStyle/>
          <a:p>
            <a:pPr algn="ctr"/>
            <a:r>
              <a:rPr lang="en-CA" sz="2800" b="1" dirty="0" smtClean="0">
                <a:latin typeface="Californian FB" panose="0207040306080B030204" pitchFamily="18" charset="0"/>
              </a:rPr>
              <a:t>Social Economy</a:t>
            </a:r>
            <a:endParaRPr lang="en-CA" sz="2800" b="1" dirty="0">
              <a:latin typeface="Californian FB" panose="0207040306080B030204" pitchFamily="18" charset="0"/>
            </a:endParaRPr>
          </a:p>
        </p:txBody>
      </p:sp>
      <p:sp>
        <p:nvSpPr>
          <p:cNvPr id="11" name="TextBox 10"/>
          <p:cNvSpPr txBox="1"/>
          <p:nvPr/>
        </p:nvSpPr>
        <p:spPr>
          <a:xfrm>
            <a:off x="5076092" y="1015218"/>
            <a:ext cx="1678744" cy="954107"/>
          </a:xfrm>
          <a:prstGeom prst="rect">
            <a:avLst/>
          </a:prstGeom>
          <a:noFill/>
        </p:spPr>
        <p:txBody>
          <a:bodyPr wrap="square" rtlCol="0">
            <a:spAutoFit/>
          </a:bodyPr>
          <a:lstStyle/>
          <a:p>
            <a:pPr algn="ctr"/>
            <a:r>
              <a:rPr lang="en-CA" sz="2800" b="1" dirty="0" smtClean="0">
                <a:latin typeface="Californian FB" panose="0207040306080B030204" pitchFamily="18" charset="0"/>
              </a:rPr>
              <a:t>Market Economy</a:t>
            </a:r>
            <a:endParaRPr lang="en-CA" sz="2800" b="1" dirty="0">
              <a:latin typeface="Californian FB" panose="0207040306080B030204" pitchFamily="18" charset="0"/>
            </a:endParaRPr>
          </a:p>
        </p:txBody>
      </p:sp>
      <p:sp>
        <p:nvSpPr>
          <p:cNvPr id="12" name="TextBox 11"/>
          <p:cNvSpPr txBox="1"/>
          <p:nvPr/>
        </p:nvSpPr>
        <p:spPr>
          <a:xfrm>
            <a:off x="225083" y="717452"/>
            <a:ext cx="3671668" cy="1938992"/>
          </a:xfrm>
          <a:prstGeom prst="rect">
            <a:avLst/>
          </a:prstGeom>
          <a:noFill/>
        </p:spPr>
        <p:txBody>
          <a:bodyPr wrap="square" rtlCol="0">
            <a:spAutoFit/>
          </a:bodyPr>
          <a:lstStyle/>
          <a:p>
            <a:r>
              <a:rPr lang="en-CA" sz="6000" b="1" i="1" dirty="0" smtClean="0">
                <a:latin typeface="Californian FB" panose="0207040306080B030204" pitchFamily="18" charset="0"/>
              </a:rPr>
              <a:t>What we want…</a:t>
            </a:r>
            <a:endParaRPr lang="en-CA" sz="6000" b="1" i="1" dirty="0">
              <a:latin typeface="Californian FB" panose="0207040306080B030204" pitchFamily="18" charset="0"/>
            </a:endParaRPr>
          </a:p>
        </p:txBody>
      </p:sp>
    </p:spTree>
    <p:extLst>
      <p:ext uri="{BB962C8B-B14F-4D97-AF65-F5344CB8AC3E}">
        <p14:creationId xmlns:p14="http://schemas.microsoft.com/office/powerpoint/2010/main" val="915539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32652" y="4403187"/>
            <a:ext cx="3671668" cy="1938992"/>
          </a:xfrm>
          <a:prstGeom prst="rect">
            <a:avLst/>
          </a:prstGeom>
          <a:noFill/>
        </p:spPr>
        <p:txBody>
          <a:bodyPr wrap="square" rtlCol="0">
            <a:spAutoFit/>
          </a:bodyPr>
          <a:lstStyle/>
          <a:p>
            <a:r>
              <a:rPr lang="en-CA" sz="6000" b="1" i="1" dirty="0" smtClean="0">
                <a:latin typeface="Californian FB" panose="0207040306080B030204" pitchFamily="18" charset="0"/>
              </a:rPr>
              <a:t>What we got…</a:t>
            </a:r>
            <a:endParaRPr lang="en-CA" sz="6000" b="1" i="1" dirty="0">
              <a:latin typeface="Californian FB" panose="0207040306080B030204" pitchFamily="18" charset="0"/>
            </a:endParaRPr>
          </a:p>
        </p:txBody>
      </p:sp>
      <p:sp>
        <p:nvSpPr>
          <p:cNvPr id="5" name="Isosceles Triangle 4"/>
          <p:cNvSpPr/>
          <p:nvPr/>
        </p:nvSpPr>
        <p:spPr>
          <a:xfrm rot="10800000">
            <a:off x="1184858" y="0"/>
            <a:ext cx="9465970" cy="6722772"/>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5078471" y="241495"/>
            <a:ext cx="1678744" cy="954107"/>
          </a:xfrm>
          <a:prstGeom prst="rect">
            <a:avLst/>
          </a:prstGeom>
          <a:noFill/>
        </p:spPr>
        <p:txBody>
          <a:bodyPr wrap="square" rtlCol="0">
            <a:spAutoFit/>
          </a:bodyPr>
          <a:lstStyle/>
          <a:p>
            <a:pPr algn="ctr"/>
            <a:r>
              <a:rPr lang="en-CA" sz="2800" b="1" dirty="0" smtClean="0">
                <a:latin typeface="Californian FB" panose="0207040306080B030204" pitchFamily="18" charset="0"/>
              </a:rPr>
              <a:t>Market Economy</a:t>
            </a:r>
            <a:endParaRPr lang="en-CA" sz="2800" b="1" dirty="0">
              <a:latin typeface="Californian FB" panose="0207040306080B030204" pitchFamily="18" charset="0"/>
            </a:endParaRPr>
          </a:p>
        </p:txBody>
      </p:sp>
      <p:sp>
        <p:nvSpPr>
          <p:cNvPr id="7" name="TextBox 6"/>
          <p:cNvSpPr txBox="1"/>
          <p:nvPr/>
        </p:nvSpPr>
        <p:spPr>
          <a:xfrm>
            <a:off x="4847526" y="3005079"/>
            <a:ext cx="2140633" cy="954107"/>
          </a:xfrm>
          <a:prstGeom prst="rect">
            <a:avLst/>
          </a:prstGeom>
          <a:noFill/>
        </p:spPr>
        <p:txBody>
          <a:bodyPr wrap="square" rtlCol="0">
            <a:spAutoFit/>
          </a:bodyPr>
          <a:lstStyle/>
          <a:p>
            <a:pPr algn="ctr"/>
            <a:r>
              <a:rPr lang="en-CA" sz="2800" b="1" dirty="0" smtClean="0">
                <a:latin typeface="Californian FB" panose="0207040306080B030204" pitchFamily="18" charset="0"/>
              </a:rPr>
              <a:t>Social Economy</a:t>
            </a:r>
            <a:endParaRPr lang="en-CA" sz="2800" b="1" dirty="0">
              <a:latin typeface="Californian FB" panose="0207040306080B030204" pitchFamily="18" charset="0"/>
            </a:endParaRPr>
          </a:p>
        </p:txBody>
      </p:sp>
      <p:sp>
        <p:nvSpPr>
          <p:cNvPr id="8" name="TextBox 7"/>
          <p:cNvSpPr txBox="1"/>
          <p:nvPr/>
        </p:nvSpPr>
        <p:spPr>
          <a:xfrm>
            <a:off x="4722088" y="4895629"/>
            <a:ext cx="2391507" cy="954107"/>
          </a:xfrm>
          <a:prstGeom prst="rect">
            <a:avLst/>
          </a:prstGeom>
          <a:noFill/>
        </p:spPr>
        <p:txBody>
          <a:bodyPr wrap="square" rtlCol="0">
            <a:spAutoFit/>
          </a:bodyPr>
          <a:lstStyle/>
          <a:p>
            <a:pPr algn="ctr"/>
            <a:r>
              <a:rPr lang="en-CA" sz="2800" b="1" dirty="0" smtClean="0">
                <a:latin typeface="Californian FB" panose="0207040306080B030204" pitchFamily="18" charset="0"/>
              </a:rPr>
              <a:t>Nature’s Economy</a:t>
            </a:r>
            <a:endParaRPr lang="en-CA" sz="2800" b="1" dirty="0">
              <a:latin typeface="Californian FB" panose="0207040306080B030204" pitchFamily="18" charset="0"/>
            </a:endParaRPr>
          </a:p>
        </p:txBody>
      </p:sp>
      <p:cxnSp>
        <p:nvCxnSpPr>
          <p:cNvPr id="10" name="Straight Connector 9"/>
          <p:cNvCxnSpPr/>
          <p:nvPr/>
        </p:nvCxnSpPr>
        <p:spPr>
          <a:xfrm flipV="1">
            <a:off x="3151163" y="2715065"/>
            <a:ext cx="5598942" cy="42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72000" y="4783015"/>
            <a:ext cx="2715065" cy="14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966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586"/>
            <a:ext cx="12453412" cy="6985586"/>
          </a:xfrm>
          <a:prstGeom prst="rect">
            <a:avLst/>
          </a:prstGeom>
        </p:spPr>
      </p:pic>
    </p:spTree>
    <p:extLst>
      <p:ext uri="{BB962C8B-B14F-4D97-AF65-F5344CB8AC3E}">
        <p14:creationId xmlns:p14="http://schemas.microsoft.com/office/powerpoint/2010/main" val="3568582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91</Words>
  <Application>Microsoft Office PowerPoint</Application>
  <PresentationFormat>Widescreen</PresentationFormat>
  <Paragraphs>13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Californian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 Singh</dc:creator>
  <cp:lastModifiedBy>Av Singh</cp:lastModifiedBy>
  <cp:revision>19</cp:revision>
  <dcterms:created xsi:type="dcterms:W3CDTF">2016-05-27T11:37:40Z</dcterms:created>
  <dcterms:modified xsi:type="dcterms:W3CDTF">2016-05-28T00:59:14Z</dcterms:modified>
</cp:coreProperties>
</file>