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6" r:id="rId3"/>
    <p:sldId id="323" r:id="rId4"/>
    <p:sldId id="322" r:id="rId5"/>
    <p:sldId id="326" r:id="rId6"/>
    <p:sldId id="338" r:id="rId7"/>
    <p:sldId id="319" r:id="rId8"/>
    <p:sldId id="320" r:id="rId9"/>
    <p:sldId id="318" r:id="rId10"/>
    <p:sldId id="321" r:id="rId11"/>
    <p:sldId id="333" r:id="rId12"/>
    <p:sldId id="332" r:id="rId13"/>
    <p:sldId id="331" r:id="rId14"/>
    <p:sldId id="334" r:id="rId15"/>
    <p:sldId id="335" r:id="rId16"/>
    <p:sldId id="337" r:id="rId17"/>
    <p:sldId id="330" r:id="rId18"/>
    <p:sldId id="329" r:id="rId19"/>
    <p:sldId id="328" r:id="rId20"/>
    <p:sldId id="327" r:id="rId21"/>
    <p:sldId id="317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463D4D-A95E-4C4E-B7C7-05E2B7543473}">
          <p14:sldIdLst>
            <p14:sldId id="256"/>
            <p14:sldId id="336"/>
            <p14:sldId id="323"/>
            <p14:sldId id="322"/>
            <p14:sldId id="326"/>
            <p14:sldId id="338"/>
            <p14:sldId id="319"/>
            <p14:sldId id="320"/>
            <p14:sldId id="318"/>
            <p14:sldId id="321"/>
            <p14:sldId id="333"/>
            <p14:sldId id="332"/>
            <p14:sldId id="331"/>
            <p14:sldId id="334"/>
            <p14:sldId id="335"/>
            <p14:sldId id="337"/>
            <p14:sldId id="330"/>
            <p14:sldId id="329"/>
            <p14:sldId id="328"/>
            <p14:sldId id="327"/>
            <p14:sldId id="3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CC"/>
    <a:srgbClr val="FFCC66"/>
    <a:srgbClr val="CCCCF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182" autoAdjust="0"/>
    <p:restoredTop sz="70799" autoAdjust="0"/>
  </p:normalViewPr>
  <p:slideViewPr>
    <p:cSldViewPr>
      <p:cViewPr varScale="1">
        <p:scale>
          <a:sx n="53" d="100"/>
          <a:sy n="53" d="100"/>
        </p:scale>
        <p:origin x="-18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34" d="100"/>
          <a:sy n="34" d="100"/>
        </p:scale>
        <p:origin x="-1476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1B9DB35-6EF8-495D-9F1B-429AB11FC9F0}" type="datetimeFigureOut">
              <a:rPr lang="en-CA"/>
              <a:pPr>
                <a:defRPr/>
              </a:pPr>
              <a:t>2014-08-08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0A2BB7-F742-4988-B6F4-BD97CE3C15B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1156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BB6670-7D3C-46FE-8CB4-8763F3A3898C}" type="datetimeFigureOut">
              <a:rPr lang="en-CA"/>
              <a:pPr>
                <a:defRPr/>
              </a:pPr>
              <a:t>2014-08-08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E147C5-E2E6-49C7-B8B4-432DE444A38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5617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BF7F9D7-0775-4A0A-88D9-CF2C4BF1345B}" type="slidenum">
              <a:rPr lang="en-CA" altLang="en-US" smtClean="0">
                <a:ea typeface="ＭＳ Ｐゴシック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CA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E147C5-E2E6-49C7-B8B4-432DE444A385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627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C113CE-F04D-4C46-9BD3-CC33C3258586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D005210-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26700354-p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23002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24743275-p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209800" y="1219200"/>
            <a:ext cx="3505200" cy="1066800"/>
          </a:xfrm>
        </p:spPr>
        <p:txBody>
          <a:bodyPr anchor="t"/>
          <a:lstStyle>
            <a:lvl1pPr>
              <a:defRPr sz="1600" b="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76300" y="2286000"/>
            <a:ext cx="4838700" cy="2209800"/>
          </a:xfrm>
        </p:spPr>
        <p:txBody>
          <a:bodyPr anchor="ctr"/>
          <a:lstStyle>
            <a:lvl1pPr marL="0" indent="0"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705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868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5450" y="188913"/>
            <a:ext cx="2028825" cy="5038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88913"/>
            <a:ext cx="5938837" cy="5038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49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875" y="188913"/>
            <a:ext cx="6248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341438"/>
            <a:ext cx="7772400" cy="38862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CA" noProof="0" smtClean="0"/>
          </a:p>
        </p:txBody>
      </p:sp>
    </p:spTree>
    <p:extLst>
      <p:ext uri="{BB962C8B-B14F-4D97-AF65-F5344CB8AC3E}">
        <p14:creationId xmlns:p14="http://schemas.microsoft.com/office/powerpoint/2010/main" val="39111075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875" y="188913"/>
            <a:ext cx="6248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341438"/>
            <a:ext cx="38100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341438"/>
            <a:ext cx="38100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360738"/>
            <a:ext cx="38100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1936978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990600"/>
            <a:ext cx="7772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72393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524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26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341438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41438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961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030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567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95513" y="333375"/>
            <a:ext cx="6948487" cy="719138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" name="Rectangle 2"/>
          <p:cNvSpPr/>
          <p:nvPr userDrawn="1"/>
        </p:nvSpPr>
        <p:spPr>
          <a:xfrm>
            <a:off x="0" y="5876925"/>
            <a:ext cx="9144000" cy="981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44450"/>
            <a:ext cx="7137400" cy="662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43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91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39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4749901-ppt_sm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962650"/>
            <a:ext cx="11477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32335240-ppt_sm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62650"/>
            <a:ext cx="1143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33270711-ppt_sm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62650"/>
            <a:ext cx="1143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32374455-ppt_sm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650"/>
            <a:ext cx="1143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555875" y="188913"/>
            <a:ext cx="6248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341438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388350" y="6248400"/>
            <a:ext cx="369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19A564E-8408-4C0D-AD27-8A835A7F1B31}" type="slidenum">
              <a:rPr lang="en-CA" altLang="en-US" sz="120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CA" altLang="en-US" sz="1200" smtClean="0">
              <a:solidFill>
                <a:schemeClr val="bg1"/>
              </a:solidFill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0" y="5949950"/>
            <a:ext cx="91440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93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CC00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CC00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CC00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CC00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CC00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CC00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CC00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CC00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CC00"/>
          </a:solidFill>
          <a:latin typeface="Arial" charset="0"/>
          <a:ea typeface="ＭＳ Ｐゴシック" pitchFamily="1" charset="-128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tabLst>
          <a:tab pos="1435100" algn="l"/>
        </a:tabLst>
        <a:defRPr>
          <a:solidFill>
            <a:schemeClr val="tx1"/>
          </a:solidFill>
          <a:latin typeface="+mn-lt"/>
          <a:ea typeface="+mn-ea"/>
          <a:cs typeface="ＭＳ Ｐゴシック"/>
        </a:defRPr>
      </a:lvl1pPr>
      <a:lvl2pPr marL="625475" indent="-26352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1435100" algn="l"/>
        </a:tabLst>
        <a:defRPr>
          <a:solidFill>
            <a:schemeClr val="tx1"/>
          </a:solidFill>
          <a:latin typeface="+mn-lt"/>
          <a:ea typeface="+mn-ea"/>
          <a:cs typeface="ＭＳ Ｐゴシック"/>
        </a:defRPr>
      </a:lvl2pPr>
      <a:lvl3pPr marL="981075" indent="-176213" algn="l" rtl="0" eaLnBrk="0" fontAlgn="base" hangingPunct="0">
        <a:spcBef>
          <a:spcPct val="20000"/>
        </a:spcBef>
        <a:spcAft>
          <a:spcPct val="0"/>
        </a:spcAft>
        <a:buChar char="•"/>
        <a:tabLst>
          <a:tab pos="1435100" algn="l"/>
        </a:tabLst>
        <a:defRPr sz="16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431925" indent="-2651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tabLst>
          <a:tab pos="1435100" algn="l"/>
        </a:tabLst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27238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1435100" algn="l"/>
        </a:tabLst>
        <a:defRPr>
          <a:solidFill>
            <a:schemeClr val="tx1"/>
          </a:solidFill>
          <a:latin typeface="+mn-lt"/>
          <a:ea typeface="+mn-ea"/>
          <a:cs typeface="ＭＳ Ｐゴシック"/>
        </a:defRPr>
      </a:lvl5pPr>
      <a:lvl6pPr marL="2484438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1435100" algn="l"/>
        </a:tabLst>
        <a:defRPr>
          <a:solidFill>
            <a:schemeClr val="tx1"/>
          </a:solidFill>
          <a:latin typeface="+mn-lt"/>
          <a:ea typeface="+mn-ea"/>
        </a:defRPr>
      </a:lvl6pPr>
      <a:lvl7pPr marL="2941638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1435100" algn="l"/>
        </a:tabLst>
        <a:defRPr>
          <a:solidFill>
            <a:schemeClr val="tx1"/>
          </a:solidFill>
          <a:latin typeface="+mn-lt"/>
          <a:ea typeface="+mn-ea"/>
        </a:defRPr>
      </a:lvl7pPr>
      <a:lvl8pPr marL="3398838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1435100" algn="l"/>
        </a:tabLst>
        <a:defRPr>
          <a:solidFill>
            <a:schemeClr val="tx1"/>
          </a:solidFill>
          <a:latin typeface="+mn-lt"/>
          <a:ea typeface="+mn-ea"/>
        </a:defRPr>
      </a:lvl8pPr>
      <a:lvl9pPr marL="3856038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1435100" algn="l"/>
        </a:tabLst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arren.leyte@hc-sc.gc.ca" TargetMode="External"/><Relationship Id="rId2" Type="http://schemas.openxmlformats.org/officeDocument/2006/relationships/hyperlink" Target="http://www.inspection.gc.ca/food/labelling/food-labelling-for-industry/eng/1383607266489/138360734493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799" y="1052736"/>
            <a:ext cx="7772400" cy="1800225"/>
          </a:xfrm>
        </p:spPr>
        <p:txBody>
          <a:bodyPr/>
          <a:lstStyle/>
          <a:p>
            <a:pPr algn="ctr" eaLnBrk="1" hangingPunct="1"/>
            <a:r>
              <a:rPr lang="en-CA" altLang="en-US" sz="4400" dirty="0" smtClean="0">
                <a:solidFill>
                  <a:schemeClr val="tx1"/>
                </a:solidFill>
              </a:rPr>
              <a:t>Food Labelling 101</a:t>
            </a:r>
            <a:endParaRPr lang="en-CA" altLang="en-US" sz="2600" dirty="0" smtClean="0">
              <a:solidFill>
                <a:schemeClr val="tx1"/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468313" y="3644900"/>
            <a:ext cx="8353425" cy="1223963"/>
          </a:xfrm>
        </p:spPr>
        <p:txBody>
          <a:bodyPr/>
          <a:lstStyle/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r>
              <a:rPr lang="en-CA" i="1" dirty="0" smtClean="0"/>
              <a:t>August  2014							</a:t>
            </a:r>
            <a:r>
              <a:rPr lang="en-CA" i="1" dirty="0" err="1" smtClean="0"/>
              <a:t>Wolfville</a:t>
            </a:r>
            <a:r>
              <a:rPr lang="en-CA" i="1" dirty="0" smtClean="0"/>
              <a:t> , NS	</a:t>
            </a:r>
            <a:endParaRPr lang="en-CA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90753"/>
            <a:ext cx="4025800" cy="2233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Allergens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57448" y="1227250"/>
            <a:ext cx="7772400" cy="3886200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altLang="en-US" dirty="0" smtClean="0"/>
              <a:t> Allergens must be declared, and source must be named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altLang="en-US" dirty="0" smtClean="0"/>
              <a:t>Indicated in ingredient list or a “contains” statement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altLang="en-US" dirty="0" smtClean="0"/>
              <a:t>Priority allergens:</a:t>
            </a:r>
          </a:p>
          <a:p>
            <a:pPr marL="728662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altLang="en-US" dirty="0" smtClean="0"/>
              <a:t>Eggs, milk, mustard, peanuts, seafood, sulphites, sesame, soy, tree nuts and wheat </a:t>
            </a:r>
            <a:r>
              <a:rPr lang="en-CA" altLang="en-US" dirty="0"/>
              <a:t>and </a:t>
            </a:r>
            <a:r>
              <a:rPr lang="en-CA" altLang="en-US" dirty="0" smtClean="0"/>
              <a:t>cereal </a:t>
            </a:r>
            <a:r>
              <a:rPr lang="en-CA" altLang="en-US" dirty="0"/>
              <a:t>grains containing gluten</a:t>
            </a:r>
            <a:r>
              <a:rPr lang="en-CA" altLang="en-US" dirty="0" smtClean="0"/>
              <a:t>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altLang="en-US" dirty="0" smtClean="0"/>
              <a:t>Exemptions:</a:t>
            </a:r>
          </a:p>
          <a:p>
            <a:pPr marL="728662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altLang="en-US" dirty="0" smtClean="0"/>
              <a:t>If exempt from having a label under FDA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17032"/>
            <a:ext cx="2514600" cy="181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Place of Business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Declare </a:t>
            </a:r>
            <a:r>
              <a:rPr lang="en-CA" dirty="0"/>
              <a:t>the identity and principal place of business of the person who has </a:t>
            </a:r>
            <a:r>
              <a:rPr lang="en-CA" dirty="0" smtClean="0"/>
              <a:t>produced </a:t>
            </a:r>
            <a:r>
              <a:rPr lang="en-CA" dirty="0"/>
              <a:t>the </a:t>
            </a:r>
            <a:r>
              <a:rPr lang="en-CA" dirty="0" smtClean="0"/>
              <a:t>food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Identity: business name or owner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Place of business</a:t>
            </a:r>
            <a:r>
              <a:rPr lang="en-CA" dirty="0"/>
              <a:t>:  physical location where food has </a:t>
            </a:r>
            <a:r>
              <a:rPr lang="en-CA" dirty="0" smtClean="0"/>
              <a:t>been produced</a:t>
            </a:r>
            <a:endParaRPr lang="en-CA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Exemptions:</a:t>
            </a:r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Fresh fruit and veg packaged at retail</a:t>
            </a:r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One-bite confections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64702"/>
            <a:ext cx="4035921" cy="184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Date Markings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Prepackaged product with &lt;91 days shelf life (other stores)</a:t>
            </a:r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“Best before” date</a:t>
            </a:r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Storage instructions if beyond normal room temp.</a:t>
            </a:r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Prepackaged at retail with &lt;91 days shelf life (in store)</a:t>
            </a:r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“Packaged on” date</a:t>
            </a:r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durable </a:t>
            </a:r>
            <a:r>
              <a:rPr lang="en-CA" dirty="0" smtClean="0"/>
              <a:t>life on </a:t>
            </a:r>
            <a:r>
              <a:rPr lang="en-CA" dirty="0"/>
              <a:t>the label or </a:t>
            </a:r>
            <a:r>
              <a:rPr lang="en-CA" dirty="0" smtClean="0"/>
              <a:t>displayed next </a:t>
            </a:r>
            <a:r>
              <a:rPr lang="en-CA" dirty="0"/>
              <a:t>to the </a:t>
            </a:r>
            <a:r>
              <a:rPr lang="en-CA" dirty="0" smtClean="0"/>
              <a:t>food</a:t>
            </a:r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Exemptions:</a:t>
            </a:r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Prepackaged fresh fruits </a:t>
            </a:r>
            <a:r>
              <a:rPr lang="en-CA" dirty="0" smtClean="0"/>
              <a:t>and veg</a:t>
            </a:r>
            <a:endParaRPr lang="en-CA" dirty="0"/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Prepackaged individual portions </a:t>
            </a:r>
            <a:r>
              <a:rPr lang="en-CA" dirty="0" smtClean="0"/>
              <a:t>at food service</a:t>
            </a:r>
            <a:endParaRPr lang="en-CA" dirty="0"/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Prepackaged </a:t>
            </a:r>
            <a:r>
              <a:rPr lang="en-CA" dirty="0"/>
              <a:t>donuts.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0506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Nutrition Facts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Mandatory </a:t>
            </a:r>
            <a:r>
              <a:rPr lang="en-CA" dirty="0"/>
              <a:t>for </a:t>
            </a:r>
            <a:r>
              <a:rPr lang="en-CA" b="1" dirty="0" smtClean="0"/>
              <a:t>MOST</a:t>
            </a:r>
            <a:r>
              <a:rPr lang="en-CA" dirty="0" smtClean="0"/>
              <a:t> </a:t>
            </a:r>
            <a:r>
              <a:rPr lang="en-CA" dirty="0"/>
              <a:t>prepackaged foods </a:t>
            </a:r>
            <a:endParaRPr lang="en-CA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Exemptions:</a:t>
            </a:r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One </a:t>
            </a:r>
            <a:r>
              <a:rPr lang="en-CA" dirty="0"/>
              <a:t>bite </a:t>
            </a:r>
            <a:r>
              <a:rPr lang="en-CA" dirty="0" smtClean="0"/>
              <a:t>confection</a:t>
            </a:r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Prepackaged single serve </a:t>
            </a:r>
            <a:r>
              <a:rPr lang="en-CA" dirty="0"/>
              <a:t>portion </a:t>
            </a:r>
            <a:r>
              <a:rPr lang="en-CA" dirty="0" smtClean="0"/>
              <a:t>at food service</a:t>
            </a:r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Milk in refillable glass </a:t>
            </a:r>
            <a:r>
              <a:rPr lang="en-CA" dirty="0" smtClean="0"/>
              <a:t>containers</a:t>
            </a:r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No nutritive value </a:t>
            </a:r>
            <a:r>
              <a:rPr lang="en-CA" dirty="0" err="1" smtClean="0"/>
              <a:t>ie</a:t>
            </a:r>
            <a:r>
              <a:rPr lang="en-CA" dirty="0" smtClean="0"/>
              <a:t>. Tea, spices, bottled water</a:t>
            </a:r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Fresh fruit and veg</a:t>
            </a:r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Raw </a:t>
            </a:r>
            <a:r>
              <a:rPr lang="en-CA" dirty="0"/>
              <a:t>single ingredient </a:t>
            </a:r>
            <a:r>
              <a:rPr lang="en-CA" dirty="0" smtClean="0"/>
              <a:t>meat and </a:t>
            </a:r>
            <a:r>
              <a:rPr lang="en-CA" dirty="0"/>
              <a:t>poultry </a:t>
            </a:r>
            <a:r>
              <a:rPr lang="en-CA" dirty="0" smtClean="0"/>
              <a:t>except ground</a:t>
            </a:r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Raw single ingredient fish</a:t>
            </a:r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Foods prepared at retail from ingredients </a:t>
            </a:r>
            <a:r>
              <a:rPr lang="en-CA" dirty="0" err="1" smtClean="0"/>
              <a:t>ie</a:t>
            </a:r>
            <a:r>
              <a:rPr lang="en-CA" dirty="0" smtClean="0"/>
              <a:t> BBQ chicken</a:t>
            </a:r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Foods sold by producer at street markets</a:t>
            </a:r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775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Nutrition Facts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41438"/>
            <a:ext cx="3887787" cy="10794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Mandatory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7" y="1628800"/>
            <a:ext cx="328612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Nutrition Facts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Prescribed formats:</a:t>
            </a:r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Based on size of available display surface</a:t>
            </a:r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how is food eaten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Example formats:</a:t>
            </a:r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Standard, horizontal, linear</a:t>
            </a:r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Simplified </a:t>
            </a:r>
            <a:r>
              <a:rPr lang="en-CA" dirty="0" err="1" smtClean="0"/>
              <a:t>ie</a:t>
            </a:r>
            <a:r>
              <a:rPr lang="en-CA" dirty="0"/>
              <a:t> </a:t>
            </a:r>
            <a:r>
              <a:rPr lang="en-CA" dirty="0" smtClean="0"/>
              <a:t>&gt;7 nutrients = 0  </a:t>
            </a:r>
            <a:r>
              <a:rPr lang="en-CA" dirty="0" err="1" smtClean="0"/>
              <a:t>eg</a:t>
            </a:r>
            <a:r>
              <a:rPr lang="en-CA" dirty="0" smtClean="0"/>
              <a:t>. diet soda, drink mix powder</a:t>
            </a:r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Dual </a:t>
            </a:r>
            <a:r>
              <a:rPr lang="en-CA" dirty="0" err="1" smtClean="0"/>
              <a:t>ie</a:t>
            </a:r>
            <a:r>
              <a:rPr lang="en-CA" dirty="0" smtClean="0"/>
              <a:t> food needing preparation </a:t>
            </a:r>
            <a:r>
              <a:rPr lang="en-CA" dirty="0"/>
              <a:t> </a:t>
            </a:r>
            <a:r>
              <a:rPr lang="en-CA" dirty="0" err="1" smtClean="0"/>
              <a:t>eg</a:t>
            </a:r>
            <a:r>
              <a:rPr lang="en-CA" dirty="0" smtClean="0"/>
              <a:t>. breakfast cereal</a:t>
            </a:r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Aggregated </a:t>
            </a:r>
            <a:r>
              <a:rPr lang="en-CA" dirty="0" err="1" smtClean="0"/>
              <a:t>ie</a:t>
            </a:r>
            <a:r>
              <a:rPr lang="en-CA" dirty="0" smtClean="0"/>
              <a:t> assorted products same package  </a:t>
            </a:r>
            <a:r>
              <a:rPr lang="en-CA" dirty="0" err="1" smtClean="0"/>
              <a:t>eg</a:t>
            </a:r>
            <a:r>
              <a:rPr lang="en-CA" dirty="0" smtClean="0"/>
              <a:t>. granola bars</a:t>
            </a:r>
          </a:p>
        </p:txBody>
      </p:sp>
    </p:spTree>
    <p:extLst>
      <p:ext uri="{BB962C8B-B14F-4D97-AF65-F5344CB8AC3E}">
        <p14:creationId xmlns:p14="http://schemas.microsoft.com/office/powerpoint/2010/main" val="31034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Non-standard formats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374" y="1412776"/>
            <a:ext cx="2231603" cy="431378"/>
          </a:xfrm>
        </p:spPr>
        <p:txBody>
          <a:bodyPr/>
          <a:lstStyle/>
          <a:p>
            <a:r>
              <a:rPr lang="en-CA" dirty="0" smtClean="0"/>
              <a:t>Simplified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93930"/>
            <a:ext cx="229988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01" y="4495018"/>
            <a:ext cx="7356377" cy="103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3101" y="40615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Linear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23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Bilingual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All mandatory information in both languages except place of business which can be either EN/FR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Exemptions:</a:t>
            </a:r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Shipping </a:t>
            </a:r>
            <a:r>
              <a:rPr lang="en-CA" dirty="0" smtClean="0"/>
              <a:t>Containers: commercial, not meant for consumers</a:t>
            </a:r>
            <a:endParaRPr lang="en-CA" dirty="0"/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Specialty </a:t>
            </a:r>
            <a:r>
              <a:rPr lang="en-CA" dirty="0" smtClean="0"/>
              <a:t>Foods: imported foods with no local substitute</a:t>
            </a:r>
            <a:endParaRPr lang="en-CA" dirty="0"/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Local </a:t>
            </a:r>
            <a:r>
              <a:rPr lang="en-CA" dirty="0" smtClean="0"/>
              <a:t>Foods: Sold in home municipal unit </a:t>
            </a:r>
            <a:endParaRPr lang="en-CA" dirty="0"/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Test Market </a:t>
            </a:r>
            <a:r>
              <a:rPr lang="en-CA" dirty="0" smtClean="0"/>
              <a:t>Foods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73016"/>
            <a:ext cx="2899023" cy="217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5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Sweeteners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Use of artificial sweeteners, triggers special labelling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Additional statements along with ingredient list and Nutrition Facts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068960"/>
            <a:ext cx="3904852" cy="235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Country of Origin (COOL)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COOL is required for:</a:t>
            </a:r>
          </a:p>
          <a:p>
            <a:pPr marL="728662" lvl="1" indent="-285750">
              <a:buFont typeface="Arial" panose="020B0604020202020204" pitchFamily="34" charset="0"/>
              <a:buChar char="•"/>
            </a:pPr>
            <a:r>
              <a:rPr lang="en-CA" dirty="0"/>
              <a:t>wine and brandy</a:t>
            </a:r>
          </a:p>
          <a:p>
            <a:pPr marL="728662" lvl="1" indent="-285750">
              <a:buFont typeface="Arial" panose="020B0604020202020204" pitchFamily="34" charset="0"/>
              <a:buChar char="•"/>
            </a:pPr>
            <a:r>
              <a:rPr lang="en-CA" dirty="0"/>
              <a:t>dairy products</a:t>
            </a:r>
          </a:p>
          <a:p>
            <a:pPr marL="728662" lvl="1" indent="-285750">
              <a:buFont typeface="Arial" panose="020B0604020202020204" pitchFamily="34" charset="0"/>
              <a:buChar char="•"/>
            </a:pPr>
            <a:r>
              <a:rPr lang="en-CA" dirty="0"/>
              <a:t>honey</a:t>
            </a:r>
          </a:p>
          <a:p>
            <a:pPr marL="728662" lvl="1" indent="-285750">
              <a:buFont typeface="Arial" panose="020B0604020202020204" pitchFamily="34" charset="0"/>
              <a:buChar char="•"/>
            </a:pPr>
            <a:r>
              <a:rPr lang="en-CA" dirty="0"/>
              <a:t>fish and fish products</a:t>
            </a:r>
          </a:p>
          <a:p>
            <a:pPr marL="728662" lvl="1" indent="-285750">
              <a:buFont typeface="Arial" panose="020B0604020202020204" pitchFamily="34" charset="0"/>
              <a:buChar char="•"/>
            </a:pPr>
            <a:r>
              <a:rPr lang="en-CA" dirty="0"/>
              <a:t>fresh fruits and vegetables</a:t>
            </a:r>
          </a:p>
          <a:p>
            <a:pPr marL="728662" lvl="1" indent="-285750">
              <a:buFont typeface="Arial" panose="020B0604020202020204" pitchFamily="34" charset="0"/>
              <a:buChar char="•"/>
            </a:pPr>
            <a:r>
              <a:rPr lang="en-CA" dirty="0"/>
              <a:t>shelled egg</a:t>
            </a:r>
          </a:p>
          <a:p>
            <a:pPr marL="728662" lvl="1" indent="-285750">
              <a:buFont typeface="Arial" panose="020B0604020202020204" pitchFamily="34" charset="0"/>
              <a:buChar char="•"/>
            </a:pPr>
            <a:r>
              <a:rPr lang="en-CA" dirty="0"/>
              <a:t>processed egg</a:t>
            </a:r>
          </a:p>
          <a:p>
            <a:pPr marL="728662" lvl="1" indent="-285750">
              <a:buFont typeface="Arial" panose="020B0604020202020204" pitchFamily="34" charset="0"/>
              <a:buChar char="•"/>
            </a:pPr>
            <a:r>
              <a:rPr lang="en-CA" dirty="0"/>
              <a:t>meat products</a:t>
            </a:r>
          </a:p>
          <a:p>
            <a:pPr marL="728662" lvl="1" indent="-285750">
              <a:buFont typeface="Arial" panose="020B0604020202020204" pitchFamily="34" charset="0"/>
              <a:buChar char="•"/>
            </a:pPr>
            <a:r>
              <a:rPr lang="en-CA" dirty="0"/>
              <a:t>maple products</a:t>
            </a:r>
          </a:p>
          <a:p>
            <a:pPr marL="728662" lvl="1" indent="-285750">
              <a:buFont typeface="Arial" panose="020B0604020202020204" pitchFamily="34" charset="0"/>
              <a:buChar char="•"/>
            </a:pPr>
            <a:r>
              <a:rPr lang="en-CA" dirty="0"/>
              <a:t>processed fruit and vegetable products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60848"/>
            <a:ext cx="3313040" cy="22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What’s on a label?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41438"/>
            <a:ext cx="7772400" cy="4319810"/>
          </a:xfrm>
        </p:spPr>
        <p:txBody>
          <a:bodyPr/>
          <a:lstStyle/>
          <a:p>
            <a:r>
              <a:rPr lang="en-CA" dirty="0"/>
              <a:t>A label serves three primary functions:</a:t>
            </a:r>
          </a:p>
          <a:p>
            <a:pPr marL="342900" indent="-342900">
              <a:buFont typeface="+mj-lt"/>
              <a:buAutoNum type="arabicParenR"/>
            </a:pPr>
            <a:r>
              <a:rPr lang="en-CA" dirty="0" smtClean="0"/>
              <a:t>Basic </a:t>
            </a:r>
            <a:r>
              <a:rPr lang="en-CA" dirty="0"/>
              <a:t>product </a:t>
            </a:r>
            <a:r>
              <a:rPr lang="en-CA" dirty="0" smtClean="0"/>
              <a:t>information</a:t>
            </a:r>
            <a:endParaRPr lang="en-CA" dirty="0"/>
          </a:p>
          <a:p>
            <a:pPr marL="728662" lvl="1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common </a:t>
            </a:r>
            <a:r>
              <a:rPr lang="en-CA" sz="1400" dirty="0"/>
              <a:t>name</a:t>
            </a:r>
            <a:r>
              <a:rPr lang="en-CA" sz="1400" dirty="0" smtClean="0"/>
              <a:t>;</a:t>
            </a:r>
          </a:p>
          <a:p>
            <a:pPr marL="728662" lvl="1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list </a:t>
            </a:r>
            <a:r>
              <a:rPr lang="en-CA" sz="1400" dirty="0"/>
              <a:t>of </a:t>
            </a:r>
            <a:r>
              <a:rPr lang="en-CA" sz="1400" dirty="0" smtClean="0"/>
              <a:t>ingredients;</a:t>
            </a:r>
          </a:p>
          <a:p>
            <a:pPr marL="728662" lvl="1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net quantity;</a:t>
            </a:r>
          </a:p>
          <a:p>
            <a:pPr marL="728662" lvl="1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durable </a:t>
            </a:r>
            <a:r>
              <a:rPr lang="en-CA" sz="1400" dirty="0"/>
              <a:t>life </a:t>
            </a:r>
            <a:r>
              <a:rPr lang="en-CA" sz="1400" dirty="0" smtClean="0"/>
              <a:t>date;</a:t>
            </a:r>
          </a:p>
          <a:p>
            <a:pPr marL="728662" lvl="1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name </a:t>
            </a:r>
            <a:r>
              <a:rPr lang="en-CA" sz="1400" dirty="0"/>
              <a:t>and address of </a:t>
            </a:r>
            <a:r>
              <a:rPr lang="en-CA" sz="1400" dirty="0" smtClean="0"/>
              <a:t>producer</a:t>
            </a:r>
          </a:p>
          <a:p>
            <a:pPr marL="728662" lvl="1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sometimes, </a:t>
            </a:r>
            <a:r>
              <a:rPr lang="en-CA" sz="1400" dirty="0"/>
              <a:t>grade/quality and country of origin.</a:t>
            </a:r>
          </a:p>
          <a:p>
            <a:pPr marL="342900" indent="-342900">
              <a:buFont typeface="+mj-lt"/>
              <a:buAutoNum type="arabicParenR" startAt="2"/>
            </a:pPr>
            <a:r>
              <a:rPr lang="en-CA" dirty="0" smtClean="0"/>
              <a:t>Health</a:t>
            </a:r>
            <a:r>
              <a:rPr lang="en-CA" dirty="0"/>
              <a:t>, safety, and nutrition information </a:t>
            </a:r>
          </a:p>
          <a:p>
            <a:pPr marL="728662" lvl="1" indent="-285750">
              <a:buFont typeface="Arial" panose="020B0604020202020204" pitchFamily="34" charset="0"/>
              <a:buChar char="•"/>
            </a:pPr>
            <a:r>
              <a:rPr lang="en-CA" sz="1400" dirty="0"/>
              <a:t>allergen </a:t>
            </a:r>
            <a:r>
              <a:rPr lang="en-CA" sz="1400" dirty="0" smtClean="0"/>
              <a:t>information</a:t>
            </a:r>
          </a:p>
          <a:p>
            <a:pPr marL="728662" lvl="1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nutrition </a:t>
            </a:r>
            <a:r>
              <a:rPr lang="en-CA" sz="1400" dirty="0"/>
              <a:t>information </a:t>
            </a:r>
            <a:endParaRPr lang="en-CA" sz="1400" dirty="0" smtClean="0"/>
          </a:p>
          <a:p>
            <a:pPr marL="728662" lvl="1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special </a:t>
            </a:r>
            <a:r>
              <a:rPr lang="en-CA" sz="1400" dirty="0"/>
              <a:t>dietary </a:t>
            </a:r>
            <a:r>
              <a:rPr lang="en-CA" sz="1400" dirty="0" smtClean="0"/>
              <a:t>use</a:t>
            </a:r>
          </a:p>
          <a:p>
            <a:pPr marL="728662" lvl="1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safe </a:t>
            </a:r>
            <a:r>
              <a:rPr lang="en-CA" sz="1400" dirty="0"/>
              <a:t>storage and </a:t>
            </a:r>
            <a:r>
              <a:rPr lang="en-CA" sz="1400" dirty="0" smtClean="0"/>
              <a:t>handling</a:t>
            </a:r>
            <a:endParaRPr lang="en-CA" dirty="0" smtClean="0"/>
          </a:p>
          <a:p>
            <a:pPr marL="342900" indent="-342900">
              <a:buFont typeface="+mj-lt"/>
              <a:buAutoNum type="arabicParenR" startAt="3"/>
            </a:pPr>
            <a:r>
              <a:rPr lang="en-CA" dirty="0" smtClean="0"/>
              <a:t>Marketing, Promotion and Advertising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24744"/>
            <a:ext cx="3096891" cy="22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47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Product of Canada (</a:t>
            </a:r>
            <a:r>
              <a:rPr lang="en-CA" dirty="0" err="1" smtClean="0"/>
              <a:t>PoC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Product of </a:t>
            </a:r>
            <a:r>
              <a:rPr lang="en-CA" dirty="0" smtClean="0"/>
              <a:t>Canada = virtually </a:t>
            </a:r>
            <a:r>
              <a:rPr lang="en-CA" dirty="0"/>
              <a:t>all major ingredients, processing, and labour used to make the food product are </a:t>
            </a:r>
            <a:r>
              <a:rPr lang="en-CA" dirty="0" smtClean="0"/>
              <a:t>Canadian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Made in Canada (</a:t>
            </a:r>
            <a:r>
              <a:rPr lang="en-CA" dirty="0" err="1" smtClean="0"/>
              <a:t>MiC</a:t>
            </a:r>
            <a:r>
              <a:rPr lang="en-CA" dirty="0" smtClean="0"/>
              <a:t>) requires a qualifying statement</a:t>
            </a:r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err="1" smtClean="0"/>
              <a:t>MiC</a:t>
            </a:r>
            <a:r>
              <a:rPr lang="en-CA" dirty="0" smtClean="0"/>
              <a:t> with imported ingredients</a:t>
            </a:r>
          </a:p>
          <a:p>
            <a:pPr marL="72866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err="1" smtClean="0"/>
              <a:t>MiC</a:t>
            </a:r>
            <a:r>
              <a:rPr lang="en-CA" dirty="0" smtClean="0"/>
              <a:t> with imported and domestic ingredients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“Canadian” and “100% Canadian” same standard as </a:t>
            </a:r>
            <a:r>
              <a:rPr lang="en-CA" dirty="0" err="1" smtClean="0"/>
              <a:t>PoC</a:t>
            </a: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717032"/>
            <a:ext cx="2028056" cy="202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Thank you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7772400" cy="3886200"/>
          </a:xfrm>
        </p:spPr>
        <p:txBody>
          <a:bodyPr/>
          <a:lstStyle/>
          <a:p>
            <a:r>
              <a:rPr lang="en-CA" altLang="en-US" dirty="0" smtClean="0"/>
              <a:t>Find more information at:</a:t>
            </a:r>
          </a:p>
          <a:p>
            <a:r>
              <a:rPr lang="en-CA" altLang="en-US" dirty="0" smtClean="0">
                <a:hlinkClick r:id="rId2"/>
              </a:rPr>
              <a:t>http</a:t>
            </a:r>
            <a:r>
              <a:rPr lang="en-CA" altLang="en-US" dirty="0">
                <a:hlinkClick r:id="rId2"/>
              </a:rPr>
              <a:t>://www.inspection.gc.ca/food/labelling/labelling-legislative-framework/eng/1387771371233/1387771427304</a:t>
            </a:r>
            <a:endParaRPr lang="en-CA" altLang="en-US" dirty="0" smtClean="0">
              <a:hlinkClick r:id="rId2"/>
            </a:endParaRPr>
          </a:p>
          <a:p>
            <a:endParaRPr lang="en-CA" altLang="en-US" dirty="0">
              <a:hlinkClick r:id="rId2"/>
            </a:endParaRPr>
          </a:p>
          <a:p>
            <a:r>
              <a:rPr lang="en-CA" altLang="en-US" dirty="0" smtClean="0">
                <a:hlinkClick r:id="rId2"/>
              </a:rPr>
              <a:t>http</a:t>
            </a:r>
            <a:r>
              <a:rPr lang="en-CA" altLang="en-US" dirty="0">
                <a:hlinkClick r:id="rId2"/>
              </a:rPr>
              <a:t>://</a:t>
            </a:r>
            <a:r>
              <a:rPr lang="en-CA" altLang="en-US" dirty="0" smtClean="0">
                <a:hlinkClick r:id="rId2"/>
              </a:rPr>
              <a:t>www.inspection.gc.ca/food/labelling/food-labelling-for-industry/eng/1383607266489/1383607344939</a:t>
            </a:r>
            <a:endParaRPr lang="en-CA" altLang="en-US" dirty="0" smtClean="0"/>
          </a:p>
          <a:p>
            <a:endParaRPr lang="en-CA" altLang="en-US" dirty="0"/>
          </a:p>
          <a:p>
            <a:r>
              <a:rPr lang="en-CA" altLang="en-US" dirty="0" smtClean="0"/>
              <a:t>Darren Leyte</a:t>
            </a:r>
          </a:p>
          <a:p>
            <a:r>
              <a:rPr lang="en-CA" altLang="en-US" dirty="0" smtClean="0"/>
              <a:t>Health Canada</a:t>
            </a:r>
          </a:p>
          <a:p>
            <a:r>
              <a:rPr lang="en-CA" altLang="en-US" dirty="0" smtClean="0">
                <a:hlinkClick r:id="rId3"/>
              </a:rPr>
              <a:t>Darren.leyte@hc-sc.gc.ca</a:t>
            </a:r>
            <a:endParaRPr lang="en-CA" altLang="en-US" dirty="0" smtClean="0"/>
          </a:p>
          <a:p>
            <a:r>
              <a:rPr lang="en-CA" altLang="en-US" smtClean="0"/>
              <a:t>902-426-6129</a:t>
            </a:r>
            <a:endParaRPr lang="en-CA" altLang="en-US" dirty="0" smtClean="0"/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26257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needs a label?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7772400" cy="3886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Primarily, 2 Acts manage food labelling:</a:t>
            </a:r>
          </a:p>
          <a:p>
            <a:pPr marL="728662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Food and Drugs Act (FDA)</a:t>
            </a:r>
          </a:p>
          <a:p>
            <a:pPr marL="728662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Consumer Packaging and Labelling Act (CPLA)</a:t>
            </a:r>
          </a:p>
          <a:p>
            <a:pPr marL="728662" lvl="1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Also, can have commodity specific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Must be truthful and not misleading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Most pre-packaged foods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Exemptions:</a:t>
            </a:r>
          </a:p>
          <a:p>
            <a:pPr marL="728662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Foods for export</a:t>
            </a:r>
          </a:p>
          <a:p>
            <a:pPr marL="728662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One bite confections </a:t>
            </a:r>
          </a:p>
          <a:p>
            <a:pPr marL="728662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Fresh fruit and veg in clear packaging </a:t>
            </a:r>
            <a:r>
              <a:rPr lang="en-CA" dirty="0"/>
              <a:t>	</a:t>
            </a:r>
            <a:endParaRPr lang="en-CA" dirty="0" smtClean="0"/>
          </a:p>
          <a:p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140968"/>
            <a:ext cx="2905741" cy="239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0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What’s on the label?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95288" y="1341438"/>
            <a:ext cx="3024584" cy="3886200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Tx/>
              <a:buChar char="•"/>
            </a:pPr>
            <a:r>
              <a:rPr lang="en-CA" altLang="en-US" dirty="0" smtClean="0"/>
              <a:t>Common name</a:t>
            </a:r>
          </a:p>
          <a:p>
            <a:pPr marL="285750" indent="-285750">
              <a:spcAft>
                <a:spcPts val="1200"/>
              </a:spcAft>
              <a:buFontTx/>
              <a:buChar char="•"/>
            </a:pPr>
            <a:r>
              <a:rPr lang="en-CA" altLang="en-US" dirty="0" smtClean="0"/>
              <a:t>Net quantity</a:t>
            </a:r>
          </a:p>
          <a:p>
            <a:pPr marL="285750" indent="-285750">
              <a:spcAft>
                <a:spcPts val="1200"/>
              </a:spcAft>
              <a:buFontTx/>
              <a:buChar char="•"/>
            </a:pPr>
            <a:r>
              <a:rPr lang="en-CA" altLang="en-US" dirty="0" smtClean="0"/>
              <a:t>List of ingredients</a:t>
            </a:r>
          </a:p>
          <a:p>
            <a:pPr marL="285750" indent="-285750">
              <a:spcAft>
                <a:spcPts val="1200"/>
              </a:spcAft>
              <a:buFontTx/>
              <a:buChar char="•"/>
            </a:pPr>
            <a:r>
              <a:rPr lang="en-CA" altLang="en-US" dirty="0" smtClean="0"/>
              <a:t>Allergens</a:t>
            </a:r>
          </a:p>
          <a:p>
            <a:pPr marL="285750" indent="-285750">
              <a:spcAft>
                <a:spcPts val="1200"/>
              </a:spcAft>
              <a:buFontTx/>
              <a:buChar char="•"/>
            </a:pPr>
            <a:r>
              <a:rPr lang="en-CA" altLang="en-US" dirty="0" smtClean="0"/>
              <a:t>Place of Business</a:t>
            </a:r>
          </a:p>
          <a:p>
            <a:pPr marL="285750" indent="-285750">
              <a:spcAft>
                <a:spcPts val="1200"/>
              </a:spcAft>
              <a:buFontTx/>
              <a:buChar char="•"/>
            </a:pPr>
            <a:r>
              <a:rPr lang="en-CA" altLang="en-US" dirty="0" smtClean="0"/>
              <a:t>Date markings</a:t>
            </a:r>
          </a:p>
          <a:p>
            <a:pPr marL="285750" indent="-285750">
              <a:spcAft>
                <a:spcPts val="1200"/>
              </a:spcAft>
              <a:buFontTx/>
              <a:buChar char="•"/>
            </a:pPr>
            <a:r>
              <a:rPr lang="en-CA" altLang="en-US" dirty="0" smtClean="0"/>
              <a:t>Nutrition Facts</a:t>
            </a:r>
          </a:p>
          <a:p>
            <a:pPr marL="285750" indent="-285750">
              <a:spcAft>
                <a:spcPts val="1200"/>
              </a:spcAft>
              <a:buFontTx/>
              <a:buChar char="•"/>
            </a:pPr>
            <a:r>
              <a:rPr lang="en-CA" altLang="en-US" dirty="0" smtClean="0"/>
              <a:t>Bilingual</a:t>
            </a:r>
          </a:p>
          <a:p>
            <a:pPr marL="285750" indent="-285750">
              <a:spcAft>
                <a:spcPts val="1200"/>
              </a:spcAft>
              <a:buFontTx/>
              <a:buChar char="•"/>
            </a:pPr>
            <a:endParaRPr lang="en-CA" altLang="en-US" dirty="0" smtClean="0"/>
          </a:p>
          <a:p>
            <a:pPr marL="0" indent="0">
              <a:spcAft>
                <a:spcPts val="1200"/>
              </a:spcAft>
            </a:pPr>
            <a:endParaRPr lang="en-CA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860032" y="141277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Sweeteners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Country of Origin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27" y="2708920"/>
            <a:ext cx="4025475" cy="2578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CFIA Labelling Tool</a:t>
            </a:r>
            <a:endParaRPr lang="en-CA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499" y="1341438"/>
            <a:ext cx="510182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4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CFIA Labelling Tool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51" y="1341438"/>
            <a:ext cx="7174523" cy="3886200"/>
          </a:xfrm>
        </p:spPr>
      </p:pic>
    </p:spTree>
    <p:extLst>
      <p:ext uri="{BB962C8B-B14F-4D97-AF65-F5344CB8AC3E}">
        <p14:creationId xmlns:p14="http://schemas.microsoft.com/office/powerpoint/2010/main" val="14683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Common Name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dirty="0" smtClean="0"/>
              <a:t>Common name prescribed in regulations</a:t>
            </a:r>
          </a:p>
          <a:p>
            <a:pPr marL="728662" lvl="1" indent="-285750">
              <a:buFont typeface="Arial" panose="020B0604020202020204" pitchFamily="34" charset="0"/>
              <a:buChar char="•"/>
            </a:pPr>
            <a:r>
              <a:rPr lang="en-CA" altLang="en-US" dirty="0" err="1" smtClean="0"/>
              <a:t>Ie</a:t>
            </a:r>
            <a:r>
              <a:rPr lang="en-CA" altLang="en-US" dirty="0" smtClean="0"/>
              <a:t>. Milk chocolate, cream cheese</a:t>
            </a:r>
            <a:endParaRPr lang="en-CA" altLang="en-US" dirty="0"/>
          </a:p>
          <a:p>
            <a:pPr marL="728662" lvl="1" indent="-285750">
              <a:buFont typeface="Arial" panose="020B0604020202020204" pitchFamily="34" charset="0"/>
              <a:buChar char="•"/>
            </a:pPr>
            <a:endParaRPr lang="en-CA" alt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dirty="0" smtClean="0"/>
              <a:t>Shown of Principle Display Panel (PDP) </a:t>
            </a:r>
          </a:p>
          <a:p>
            <a:pPr marL="728662" lvl="1" indent="-285750">
              <a:buFont typeface="Arial" panose="020B0604020202020204" pitchFamily="34" charset="0"/>
              <a:buChar char="•"/>
            </a:pPr>
            <a:r>
              <a:rPr lang="en-CA" altLang="en-US" dirty="0" smtClean="0"/>
              <a:t>minimum size 1/16 inch for small ‘o’</a:t>
            </a:r>
          </a:p>
          <a:p>
            <a:pPr marL="728662" lvl="1" indent="-285750">
              <a:buFont typeface="Arial" panose="020B0604020202020204" pitchFamily="34" charset="0"/>
              <a:buChar char="•"/>
            </a:pPr>
            <a:endParaRPr lang="en-CA" alt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dirty="0" smtClean="0"/>
              <a:t>Exempt</a:t>
            </a:r>
          </a:p>
          <a:p>
            <a:pPr marL="728662" lvl="1" indent="-285750">
              <a:buFont typeface="Arial" panose="020B0604020202020204" pitchFamily="34" charset="0"/>
              <a:buChar char="•"/>
            </a:pPr>
            <a:r>
              <a:rPr lang="en-CA" altLang="en-US" dirty="0" smtClean="0"/>
              <a:t>Fresh fruit and veg which is clearly visible</a:t>
            </a:r>
          </a:p>
          <a:p>
            <a:pPr marL="728662" lvl="1" indent="-285750">
              <a:buFont typeface="Arial" panose="020B0604020202020204" pitchFamily="34" charset="0"/>
              <a:buChar char="•"/>
            </a:pPr>
            <a:r>
              <a:rPr lang="en-CA" altLang="en-US" dirty="0" smtClean="0"/>
              <a:t>Can use variety name </a:t>
            </a:r>
            <a:r>
              <a:rPr lang="en-CA" altLang="en-US" dirty="0" err="1" smtClean="0"/>
              <a:t>ie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MacIntosh</a:t>
            </a:r>
            <a:endParaRPr lang="en-CA" alt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alt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altLang="en-US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448" y="4365104"/>
            <a:ext cx="3286125" cy="139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Net Quantity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altLang="en-US" dirty="0" smtClean="0"/>
              <a:t>Net quantity shown as:</a:t>
            </a:r>
          </a:p>
          <a:p>
            <a:pPr marL="728662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altLang="en-US" dirty="0" smtClean="0"/>
              <a:t>Weight</a:t>
            </a:r>
          </a:p>
          <a:p>
            <a:pPr marL="728662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altLang="en-US" dirty="0" smtClean="0"/>
              <a:t>Volume</a:t>
            </a:r>
          </a:p>
          <a:p>
            <a:pPr marL="728662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altLang="en-US" dirty="0" smtClean="0"/>
              <a:t>Count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altLang="en-US" dirty="0" smtClean="0"/>
              <a:t>Metric units</a:t>
            </a:r>
            <a:endParaRPr lang="en-CA" alt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altLang="en-US" dirty="0" smtClean="0"/>
              <a:t>Font size based on PDP size;</a:t>
            </a:r>
          </a:p>
          <a:p>
            <a:pPr marL="728662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altLang="en-US" dirty="0" smtClean="0"/>
              <a:t> bigger the label, the larger the font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96952"/>
            <a:ext cx="252028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Ingredient list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7545" y="1341438"/>
            <a:ext cx="8352606" cy="3886200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Tx/>
              <a:buChar char="•"/>
            </a:pPr>
            <a:r>
              <a:rPr lang="en-CA" altLang="en-US" dirty="0" smtClean="0"/>
              <a:t>Required for prepackaged foods with more than one ingredient</a:t>
            </a:r>
          </a:p>
          <a:p>
            <a:pPr marL="285750" indent="-285750">
              <a:spcAft>
                <a:spcPts val="600"/>
              </a:spcAft>
              <a:buFontTx/>
              <a:buChar char="•"/>
            </a:pPr>
            <a:r>
              <a:rPr lang="en-CA" altLang="en-US" dirty="0" smtClean="0"/>
              <a:t>Exemptions</a:t>
            </a:r>
          </a:p>
          <a:p>
            <a:pPr marL="728662" lvl="1" indent="-285750">
              <a:spcAft>
                <a:spcPts val="600"/>
              </a:spcAft>
              <a:buFontTx/>
              <a:buChar char="•"/>
            </a:pPr>
            <a:r>
              <a:rPr lang="en-CA" altLang="en-US" dirty="0" smtClean="0"/>
              <a:t>Products packaged at retail </a:t>
            </a:r>
            <a:r>
              <a:rPr lang="en-CA" altLang="en-US" dirty="0" err="1" smtClean="0"/>
              <a:t>ie</a:t>
            </a:r>
            <a:r>
              <a:rPr lang="en-CA" altLang="en-US" dirty="0" smtClean="0"/>
              <a:t> bulk </a:t>
            </a:r>
          </a:p>
          <a:p>
            <a:pPr marL="728662" lvl="1" indent="-285750">
              <a:spcAft>
                <a:spcPts val="600"/>
              </a:spcAft>
              <a:buFontTx/>
              <a:buChar char="•"/>
            </a:pPr>
            <a:r>
              <a:rPr lang="en-CA" altLang="en-US" dirty="0" smtClean="0"/>
              <a:t>Single serve packages of condiments</a:t>
            </a:r>
          </a:p>
          <a:p>
            <a:pPr marL="728662" lvl="1" indent="-285750">
              <a:spcAft>
                <a:spcPts val="600"/>
              </a:spcAft>
              <a:buFontTx/>
              <a:buChar char="•"/>
            </a:pPr>
            <a:r>
              <a:rPr lang="en-CA" altLang="en-US" dirty="0" smtClean="0"/>
              <a:t>Meat and poultry cooked at retail</a:t>
            </a:r>
          </a:p>
          <a:p>
            <a:pPr marL="728662" lvl="1" indent="-285750">
              <a:spcAft>
                <a:spcPts val="600"/>
              </a:spcAft>
              <a:buFontTx/>
              <a:buChar char="•"/>
            </a:pPr>
            <a:r>
              <a:rPr lang="en-CA" altLang="en-US" dirty="0" smtClean="0"/>
              <a:t>Standardized alcohol beverages </a:t>
            </a:r>
          </a:p>
          <a:p>
            <a:pPr marL="728662" lvl="1" indent="-285750">
              <a:spcAft>
                <a:spcPts val="600"/>
              </a:spcAft>
              <a:buFontTx/>
              <a:buChar char="•"/>
            </a:pPr>
            <a:r>
              <a:rPr lang="en-CA" altLang="en-US" dirty="0" smtClean="0"/>
              <a:t>Standardized vinegars</a:t>
            </a:r>
          </a:p>
          <a:p>
            <a:pPr marL="285750" indent="-285750">
              <a:spcAft>
                <a:spcPts val="600"/>
              </a:spcAft>
              <a:buFontTx/>
              <a:buChar char="•"/>
            </a:pPr>
            <a:r>
              <a:rPr lang="en-CA" altLang="en-US" dirty="0" smtClean="0"/>
              <a:t>List in descending order of proportion by weight</a:t>
            </a:r>
          </a:p>
          <a:p>
            <a:pPr marL="285750" indent="-285750">
              <a:spcAft>
                <a:spcPts val="600"/>
              </a:spcAft>
              <a:buFontTx/>
              <a:buChar char="•"/>
            </a:pPr>
            <a:r>
              <a:rPr lang="en-CA" altLang="en-US" dirty="0" smtClean="0"/>
              <a:t>Components declared</a:t>
            </a:r>
          </a:p>
          <a:p>
            <a:pPr marL="285750" indent="-285750">
              <a:spcAft>
                <a:spcPts val="600"/>
              </a:spcAft>
              <a:buFontTx/>
              <a:buChar char="•"/>
            </a:pPr>
            <a:endParaRPr lang="en-CA" altLang="en-US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098" y="3356992"/>
            <a:ext cx="2947647" cy="220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fd">
  <a:themeElements>
    <a:clrScheme name="FoodandNutrition357_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odandNutrition357_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odandNutrition357_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andNutrition357_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andNutrition357_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andNutrition357_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andNutrition357_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andNutrition357_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andNutrition357_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andNutrition357_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andNutrition357_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andNutrition357_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andNutrition357_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andNutrition357_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Theme1fd</Template>
  <TotalTime>11972</TotalTime>
  <Words>777</Words>
  <Application>Microsoft Office PowerPoint</Application>
  <PresentationFormat>On-screen Show (4:3)</PresentationFormat>
  <Paragraphs>167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Theme1fd</vt:lpstr>
      <vt:lpstr>Food Labelling 101</vt:lpstr>
      <vt:lpstr>What’s on a label?</vt:lpstr>
      <vt:lpstr>What needs a label?</vt:lpstr>
      <vt:lpstr>What’s on the label?</vt:lpstr>
      <vt:lpstr>CFIA Labelling Tool</vt:lpstr>
      <vt:lpstr>CFIA Labelling Tool</vt:lpstr>
      <vt:lpstr>Common Name</vt:lpstr>
      <vt:lpstr>Net Quantity</vt:lpstr>
      <vt:lpstr>Ingredient list</vt:lpstr>
      <vt:lpstr>Allergens</vt:lpstr>
      <vt:lpstr>Place of Business</vt:lpstr>
      <vt:lpstr>Date Markings</vt:lpstr>
      <vt:lpstr>Nutrition Facts</vt:lpstr>
      <vt:lpstr>Nutrition Facts</vt:lpstr>
      <vt:lpstr>Nutrition Facts</vt:lpstr>
      <vt:lpstr>Non-standard formats</vt:lpstr>
      <vt:lpstr>Bilingual</vt:lpstr>
      <vt:lpstr>Sweeteners</vt:lpstr>
      <vt:lpstr>Country of Origin (COOL)</vt:lpstr>
      <vt:lpstr>Product of Canada (PoC)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Food-NHP Transition:  To UPLAR 2013 and (not) beyond</dc:title>
  <dc:creator>AP</dc:creator>
  <cp:lastModifiedBy>Darren Leyte</cp:lastModifiedBy>
  <cp:revision>441</cp:revision>
  <cp:lastPrinted>2012-05-14T12:11:22Z</cp:lastPrinted>
  <dcterms:created xsi:type="dcterms:W3CDTF">2012-02-24T11:08:02Z</dcterms:created>
  <dcterms:modified xsi:type="dcterms:W3CDTF">2014-08-08T12:01:56Z</dcterms:modified>
</cp:coreProperties>
</file>