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2" r:id="rId10"/>
    <p:sldId id="264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20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6469" autoAdjust="0"/>
  </p:normalViewPr>
  <p:slideViewPr>
    <p:cSldViewPr snapToGrid="0">
      <p:cViewPr>
        <p:scale>
          <a:sx n="76" d="100"/>
          <a:sy n="76" d="100"/>
        </p:scale>
        <p:origin x="-69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60459E-F499-4C47-B2ED-E8858D08E8F4}" type="doc">
      <dgm:prSet loTypeId="urn:microsoft.com/office/officeart/2005/8/layout/cycle2" loCatId="cycle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95E6ED1-C012-49B4-89EE-F1FF194EC6E6}">
      <dgm:prSet phldrT="[Text]"/>
      <dgm:spPr/>
      <dgm:t>
        <a:bodyPr/>
        <a:lstStyle/>
        <a:p>
          <a:r>
            <a:rPr lang="en-US" dirty="0" smtClean="0"/>
            <a:t>Start-up</a:t>
          </a:r>
          <a:endParaRPr lang="en-US" dirty="0"/>
        </a:p>
      </dgm:t>
    </dgm:pt>
    <dgm:pt modelId="{CF4705A6-C11F-4E70-94B0-2974B1502165}" type="parTrans" cxnId="{5DAEA036-680F-4948-B02F-252E9BDDD8BF}">
      <dgm:prSet/>
      <dgm:spPr/>
      <dgm:t>
        <a:bodyPr/>
        <a:lstStyle/>
        <a:p>
          <a:endParaRPr lang="en-US"/>
        </a:p>
      </dgm:t>
    </dgm:pt>
    <dgm:pt modelId="{63A41CEC-2484-4638-BC93-0FA632505515}" type="sibTrans" cxnId="{5DAEA036-680F-4948-B02F-252E9BDDD8BF}">
      <dgm:prSet/>
      <dgm:spPr/>
      <dgm:t>
        <a:bodyPr/>
        <a:lstStyle/>
        <a:p>
          <a:endParaRPr lang="en-US"/>
        </a:p>
      </dgm:t>
    </dgm:pt>
    <dgm:pt modelId="{31A95A58-58ED-401F-A7D1-B9959F268FD8}">
      <dgm:prSet phldrT="[Text]"/>
      <dgm:spPr/>
      <dgm:t>
        <a:bodyPr/>
        <a:lstStyle/>
        <a:p>
          <a:r>
            <a:rPr lang="en-US" dirty="0" smtClean="0"/>
            <a:t>Growth</a:t>
          </a:r>
          <a:endParaRPr lang="en-US" dirty="0"/>
        </a:p>
      </dgm:t>
    </dgm:pt>
    <dgm:pt modelId="{6D49EEB2-78E2-4924-833D-BB5DD174543F}" type="parTrans" cxnId="{850C1B4E-EED7-4243-AAA6-65F214D9576C}">
      <dgm:prSet/>
      <dgm:spPr/>
      <dgm:t>
        <a:bodyPr/>
        <a:lstStyle/>
        <a:p>
          <a:endParaRPr lang="en-US"/>
        </a:p>
      </dgm:t>
    </dgm:pt>
    <dgm:pt modelId="{49198D72-1CE6-4D14-B98F-05495CFBA604}" type="sibTrans" cxnId="{850C1B4E-EED7-4243-AAA6-65F214D9576C}">
      <dgm:prSet/>
      <dgm:spPr/>
      <dgm:t>
        <a:bodyPr/>
        <a:lstStyle/>
        <a:p>
          <a:endParaRPr lang="en-US"/>
        </a:p>
      </dgm:t>
    </dgm:pt>
    <dgm:pt modelId="{710F62CF-ECE6-4056-BF55-729F76335E19}">
      <dgm:prSet phldrT="[Text]"/>
      <dgm:spPr/>
      <dgm:t>
        <a:bodyPr/>
        <a:lstStyle/>
        <a:p>
          <a:r>
            <a:rPr lang="en-US" dirty="0" smtClean="0"/>
            <a:t>Expansion</a:t>
          </a:r>
          <a:endParaRPr lang="en-US" dirty="0"/>
        </a:p>
      </dgm:t>
    </dgm:pt>
    <dgm:pt modelId="{88B5D1D5-1B3A-4992-AE92-5EB30F1B4735}" type="parTrans" cxnId="{22293DA2-DF64-465D-BA11-F755FDB37DDA}">
      <dgm:prSet/>
      <dgm:spPr/>
      <dgm:t>
        <a:bodyPr/>
        <a:lstStyle/>
        <a:p>
          <a:endParaRPr lang="en-US"/>
        </a:p>
      </dgm:t>
    </dgm:pt>
    <dgm:pt modelId="{DBA46A37-EE1D-4F6A-8A82-759FDF056B6D}" type="sibTrans" cxnId="{22293DA2-DF64-465D-BA11-F755FDB37DDA}">
      <dgm:prSet/>
      <dgm:spPr/>
      <dgm:t>
        <a:bodyPr/>
        <a:lstStyle/>
        <a:p>
          <a:endParaRPr lang="en-US"/>
        </a:p>
      </dgm:t>
    </dgm:pt>
    <dgm:pt modelId="{3CE7587A-3913-43E0-A5A1-9E354A94C46C}">
      <dgm:prSet phldrT="[Text]"/>
      <dgm:spPr/>
      <dgm:t>
        <a:bodyPr/>
        <a:lstStyle/>
        <a:p>
          <a:r>
            <a:rPr lang="en-US" dirty="0" smtClean="0"/>
            <a:t>Maturity</a:t>
          </a:r>
          <a:endParaRPr lang="en-US" dirty="0"/>
        </a:p>
      </dgm:t>
    </dgm:pt>
    <dgm:pt modelId="{C1E8A9B6-D8B4-4E2C-ADB0-3D86719611EC}" type="parTrans" cxnId="{82780182-9648-4083-9955-793561FB4E54}">
      <dgm:prSet/>
      <dgm:spPr/>
      <dgm:t>
        <a:bodyPr/>
        <a:lstStyle/>
        <a:p>
          <a:endParaRPr lang="en-US"/>
        </a:p>
      </dgm:t>
    </dgm:pt>
    <dgm:pt modelId="{1839A5D2-93EF-42E2-B492-B9C602EAF838}" type="sibTrans" cxnId="{82780182-9648-4083-9955-793561FB4E54}">
      <dgm:prSet/>
      <dgm:spPr/>
      <dgm:t>
        <a:bodyPr/>
        <a:lstStyle/>
        <a:p>
          <a:endParaRPr lang="en-US"/>
        </a:p>
      </dgm:t>
    </dgm:pt>
    <dgm:pt modelId="{FBDAB3D6-47B4-492F-9CAB-0F6E76350F92}">
      <dgm:prSet phldrT="[Text]"/>
      <dgm:spPr/>
      <dgm:t>
        <a:bodyPr/>
        <a:lstStyle/>
        <a:p>
          <a:r>
            <a:rPr lang="en-US" dirty="0" smtClean="0"/>
            <a:t>Transition</a:t>
          </a:r>
          <a:endParaRPr lang="en-US" dirty="0"/>
        </a:p>
      </dgm:t>
    </dgm:pt>
    <dgm:pt modelId="{C2456AB9-AA53-493E-AAE6-99D6C078B3F1}" type="parTrans" cxnId="{C8A70D41-DE73-4C75-99F3-7BD74B4C8047}">
      <dgm:prSet/>
      <dgm:spPr/>
      <dgm:t>
        <a:bodyPr/>
        <a:lstStyle/>
        <a:p>
          <a:endParaRPr lang="en-US"/>
        </a:p>
      </dgm:t>
    </dgm:pt>
    <dgm:pt modelId="{2734DF2A-CDD2-42C2-A38B-CB7FB512B605}" type="sibTrans" cxnId="{C8A70D41-DE73-4C75-99F3-7BD74B4C8047}">
      <dgm:prSet/>
      <dgm:spPr/>
      <dgm:t>
        <a:bodyPr/>
        <a:lstStyle/>
        <a:p>
          <a:endParaRPr lang="en-US"/>
        </a:p>
      </dgm:t>
    </dgm:pt>
    <dgm:pt modelId="{3A04CD69-9754-4B83-AD0D-95C2254B71DB}" type="pres">
      <dgm:prSet presAssocID="{7E60459E-F499-4C47-B2ED-E8858D08E8F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7BAEA33-346E-4C96-BC3A-25EA97A44367}" type="pres">
      <dgm:prSet presAssocID="{B95E6ED1-C012-49B4-89EE-F1FF194EC6E6}" presName="node" presStyleLbl="node1" presStyleIdx="0" presStyleCnt="5" custRadScaleRad="97784" custRadScaleInc="8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9514E5-61A4-4FE7-A421-1E55E5068235}" type="pres">
      <dgm:prSet presAssocID="{63A41CEC-2484-4638-BC93-0FA632505515}" presName="sibTrans" presStyleLbl="sibTrans2D1" presStyleIdx="0" presStyleCnt="5"/>
      <dgm:spPr/>
      <dgm:t>
        <a:bodyPr/>
        <a:lstStyle/>
        <a:p>
          <a:endParaRPr lang="en-US"/>
        </a:p>
      </dgm:t>
    </dgm:pt>
    <dgm:pt modelId="{26F89016-C401-4150-BF24-516F89D4E7D1}" type="pres">
      <dgm:prSet presAssocID="{63A41CEC-2484-4638-BC93-0FA632505515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35FC8F6A-3EA7-46F8-AB91-BC599344571E}" type="pres">
      <dgm:prSet presAssocID="{31A95A58-58ED-401F-A7D1-B9959F268FD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770F28-FB3E-4BE0-8090-97E29BE7F84C}" type="pres">
      <dgm:prSet presAssocID="{49198D72-1CE6-4D14-B98F-05495CFBA604}" presName="sibTrans" presStyleLbl="sibTrans2D1" presStyleIdx="1" presStyleCnt="5"/>
      <dgm:spPr/>
      <dgm:t>
        <a:bodyPr/>
        <a:lstStyle/>
        <a:p>
          <a:endParaRPr lang="en-US"/>
        </a:p>
      </dgm:t>
    </dgm:pt>
    <dgm:pt modelId="{11468944-A1D0-4417-9C42-72AE00B4DCC6}" type="pres">
      <dgm:prSet presAssocID="{49198D72-1CE6-4D14-B98F-05495CFBA604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721E7299-57C3-453A-B448-A1F3427656B2}" type="pres">
      <dgm:prSet presAssocID="{710F62CF-ECE6-4056-BF55-729F76335E1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56AF48-7503-4FA3-8EFE-738C7320D156}" type="pres">
      <dgm:prSet presAssocID="{DBA46A37-EE1D-4F6A-8A82-759FDF056B6D}" presName="sibTrans" presStyleLbl="sibTrans2D1" presStyleIdx="2" presStyleCnt="5"/>
      <dgm:spPr/>
      <dgm:t>
        <a:bodyPr/>
        <a:lstStyle/>
        <a:p>
          <a:endParaRPr lang="en-US"/>
        </a:p>
      </dgm:t>
    </dgm:pt>
    <dgm:pt modelId="{44427948-C83C-4808-824E-317BC8280BD4}" type="pres">
      <dgm:prSet presAssocID="{DBA46A37-EE1D-4F6A-8A82-759FDF056B6D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EE28B74D-9C73-430D-B2AC-1B795C4795BC}" type="pres">
      <dgm:prSet presAssocID="{3CE7587A-3913-43E0-A5A1-9E354A94C46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9D46DA-F255-4549-B471-A0CB47DA1A4F}" type="pres">
      <dgm:prSet presAssocID="{1839A5D2-93EF-42E2-B492-B9C602EAF83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A7FEE43D-EB2F-4420-8555-9111E3B8E118}" type="pres">
      <dgm:prSet presAssocID="{1839A5D2-93EF-42E2-B492-B9C602EAF83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EA83622B-DD34-4690-BC29-4D6779C25ED0}" type="pres">
      <dgm:prSet presAssocID="{FBDAB3D6-47B4-492F-9CAB-0F6E76350F9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16474D-F032-4ECF-8DEE-B240E915B50A}" type="pres">
      <dgm:prSet presAssocID="{2734DF2A-CDD2-42C2-A38B-CB7FB512B605}" presName="sibTrans" presStyleLbl="sibTrans2D1" presStyleIdx="4" presStyleCnt="5"/>
      <dgm:spPr/>
      <dgm:t>
        <a:bodyPr/>
        <a:lstStyle/>
        <a:p>
          <a:endParaRPr lang="en-US"/>
        </a:p>
      </dgm:t>
    </dgm:pt>
    <dgm:pt modelId="{BBFEE221-F4E1-44DE-92DC-9B19B6DAE67E}" type="pres">
      <dgm:prSet presAssocID="{2734DF2A-CDD2-42C2-A38B-CB7FB512B605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7659256D-0A5A-4670-A204-7FD36DBFE54D}" type="presOf" srcId="{63A41CEC-2484-4638-BC93-0FA632505515}" destId="{3F9514E5-61A4-4FE7-A421-1E55E5068235}" srcOrd="0" destOrd="0" presId="urn:microsoft.com/office/officeart/2005/8/layout/cycle2"/>
    <dgm:cxn modelId="{8B58ECF9-6B60-4626-830A-2929449EB6F1}" type="presOf" srcId="{2734DF2A-CDD2-42C2-A38B-CB7FB512B605}" destId="{BBFEE221-F4E1-44DE-92DC-9B19B6DAE67E}" srcOrd="1" destOrd="0" presId="urn:microsoft.com/office/officeart/2005/8/layout/cycle2"/>
    <dgm:cxn modelId="{DB464BFF-8E89-4F1F-BB82-064666F7EB65}" type="presOf" srcId="{DBA46A37-EE1D-4F6A-8A82-759FDF056B6D}" destId="{44427948-C83C-4808-824E-317BC8280BD4}" srcOrd="1" destOrd="0" presId="urn:microsoft.com/office/officeart/2005/8/layout/cycle2"/>
    <dgm:cxn modelId="{C8A70D41-DE73-4C75-99F3-7BD74B4C8047}" srcId="{7E60459E-F499-4C47-B2ED-E8858D08E8F4}" destId="{FBDAB3D6-47B4-492F-9CAB-0F6E76350F92}" srcOrd="4" destOrd="0" parTransId="{C2456AB9-AA53-493E-AAE6-99D6C078B3F1}" sibTransId="{2734DF2A-CDD2-42C2-A38B-CB7FB512B605}"/>
    <dgm:cxn modelId="{5E8069A1-7A60-4572-BAD2-5B52E3A2336D}" type="presOf" srcId="{1839A5D2-93EF-42E2-B492-B9C602EAF838}" destId="{A7FEE43D-EB2F-4420-8555-9111E3B8E118}" srcOrd="1" destOrd="0" presId="urn:microsoft.com/office/officeart/2005/8/layout/cycle2"/>
    <dgm:cxn modelId="{2C67D278-E37B-4738-B6A2-078A2B549425}" type="presOf" srcId="{3CE7587A-3913-43E0-A5A1-9E354A94C46C}" destId="{EE28B74D-9C73-430D-B2AC-1B795C4795BC}" srcOrd="0" destOrd="0" presId="urn:microsoft.com/office/officeart/2005/8/layout/cycle2"/>
    <dgm:cxn modelId="{22293DA2-DF64-465D-BA11-F755FDB37DDA}" srcId="{7E60459E-F499-4C47-B2ED-E8858D08E8F4}" destId="{710F62CF-ECE6-4056-BF55-729F76335E19}" srcOrd="2" destOrd="0" parTransId="{88B5D1D5-1B3A-4992-AE92-5EB30F1B4735}" sibTransId="{DBA46A37-EE1D-4F6A-8A82-759FDF056B6D}"/>
    <dgm:cxn modelId="{72BB2501-942C-44DA-B9ED-5C8A917A97E8}" type="presOf" srcId="{49198D72-1CE6-4D14-B98F-05495CFBA604}" destId="{11468944-A1D0-4417-9C42-72AE00B4DCC6}" srcOrd="1" destOrd="0" presId="urn:microsoft.com/office/officeart/2005/8/layout/cycle2"/>
    <dgm:cxn modelId="{E97E69AD-CE24-44A2-A83E-4B82955DFA91}" type="presOf" srcId="{B95E6ED1-C012-49B4-89EE-F1FF194EC6E6}" destId="{67BAEA33-346E-4C96-BC3A-25EA97A44367}" srcOrd="0" destOrd="0" presId="urn:microsoft.com/office/officeart/2005/8/layout/cycle2"/>
    <dgm:cxn modelId="{0F04124E-A429-47DB-8048-E9395748557B}" type="presOf" srcId="{1839A5D2-93EF-42E2-B492-B9C602EAF838}" destId="{1F9D46DA-F255-4549-B471-A0CB47DA1A4F}" srcOrd="0" destOrd="0" presId="urn:microsoft.com/office/officeart/2005/8/layout/cycle2"/>
    <dgm:cxn modelId="{9DBEB3BE-D9F8-4A25-AF76-3E6B75D5A653}" type="presOf" srcId="{63A41CEC-2484-4638-BC93-0FA632505515}" destId="{26F89016-C401-4150-BF24-516F89D4E7D1}" srcOrd="1" destOrd="0" presId="urn:microsoft.com/office/officeart/2005/8/layout/cycle2"/>
    <dgm:cxn modelId="{6D9142BF-6B99-47F9-991E-C67959E00DBF}" type="presOf" srcId="{49198D72-1CE6-4D14-B98F-05495CFBA604}" destId="{41770F28-FB3E-4BE0-8090-97E29BE7F84C}" srcOrd="0" destOrd="0" presId="urn:microsoft.com/office/officeart/2005/8/layout/cycle2"/>
    <dgm:cxn modelId="{8A702AFA-AF77-4076-BB9D-08313EBDE9A5}" type="presOf" srcId="{FBDAB3D6-47B4-492F-9CAB-0F6E76350F92}" destId="{EA83622B-DD34-4690-BC29-4D6779C25ED0}" srcOrd="0" destOrd="0" presId="urn:microsoft.com/office/officeart/2005/8/layout/cycle2"/>
    <dgm:cxn modelId="{48734DA7-A740-403B-99E1-B3CDBF5088A5}" type="presOf" srcId="{710F62CF-ECE6-4056-BF55-729F76335E19}" destId="{721E7299-57C3-453A-B448-A1F3427656B2}" srcOrd="0" destOrd="0" presId="urn:microsoft.com/office/officeart/2005/8/layout/cycle2"/>
    <dgm:cxn modelId="{EFA0D128-073C-4980-A577-A1E1C2B941FE}" type="presOf" srcId="{DBA46A37-EE1D-4F6A-8A82-759FDF056B6D}" destId="{E556AF48-7503-4FA3-8EFE-738C7320D156}" srcOrd="0" destOrd="0" presId="urn:microsoft.com/office/officeart/2005/8/layout/cycle2"/>
    <dgm:cxn modelId="{5DAEA036-680F-4948-B02F-252E9BDDD8BF}" srcId="{7E60459E-F499-4C47-B2ED-E8858D08E8F4}" destId="{B95E6ED1-C012-49B4-89EE-F1FF194EC6E6}" srcOrd="0" destOrd="0" parTransId="{CF4705A6-C11F-4E70-94B0-2974B1502165}" sibTransId="{63A41CEC-2484-4638-BC93-0FA632505515}"/>
    <dgm:cxn modelId="{ED0FE0A9-BC32-4DA0-B1FF-21E2F3E152F4}" type="presOf" srcId="{31A95A58-58ED-401F-A7D1-B9959F268FD8}" destId="{35FC8F6A-3EA7-46F8-AB91-BC599344571E}" srcOrd="0" destOrd="0" presId="urn:microsoft.com/office/officeart/2005/8/layout/cycle2"/>
    <dgm:cxn modelId="{D13F6E2C-F52B-4D4E-92B4-5E285ABECBC2}" type="presOf" srcId="{2734DF2A-CDD2-42C2-A38B-CB7FB512B605}" destId="{4F16474D-F032-4ECF-8DEE-B240E915B50A}" srcOrd="0" destOrd="0" presId="urn:microsoft.com/office/officeart/2005/8/layout/cycle2"/>
    <dgm:cxn modelId="{20FE5991-33A8-46B0-AEBB-8B7104A4E49F}" type="presOf" srcId="{7E60459E-F499-4C47-B2ED-E8858D08E8F4}" destId="{3A04CD69-9754-4B83-AD0D-95C2254B71DB}" srcOrd="0" destOrd="0" presId="urn:microsoft.com/office/officeart/2005/8/layout/cycle2"/>
    <dgm:cxn modelId="{850C1B4E-EED7-4243-AAA6-65F214D9576C}" srcId="{7E60459E-F499-4C47-B2ED-E8858D08E8F4}" destId="{31A95A58-58ED-401F-A7D1-B9959F268FD8}" srcOrd="1" destOrd="0" parTransId="{6D49EEB2-78E2-4924-833D-BB5DD174543F}" sibTransId="{49198D72-1CE6-4D14-B98F-05495CFBA604}"/>
    <dgm:cxn modelId="{82780182-9648-4083-9955-793561FB4E54}" srcId="{7E60459E-F499-4C47-B2ED-E8858D08E8F4}" destId="{3CE7587A-3913-43E0-A5A1-9E354A94C46C}" srcOrd="3" destOrd="0" parTransId="{C1E8A9B6-D8B4-4E2C-ADB0-3D86719611EC}" sibTransId="{1839A5D2-93EF-42E2-B492-B9C602EAF838}"/>
    <dgm:cxn modelId="{BB70DC3D-F494-4056-8AA8-07DE7713BB67}" type="presParOf" srcId="{3A04CD69-9754-4B83-AD0D-95C2254B71DB}" destId="{67BAEA33-346E-4C96-BC3A-25EA97A44367}" srcOrd="0" destOrd="0" presId="urn:microsoft.com/office/officeart/2005/8/layout/cycle2"/>
    <dgm:cxn modelId="{DF58580A-170A-4591-AC98-63E7337BA8F5}" type="presParOf" srcId="{3A04CD69-9754-4B83-AD0D-95C2254B71DB}" destId="{3F9514E5-61A4-4FE7-A421-1E55E5068235}" srcOrd="1" destOrd="0" presId="urn:microsoft.com/office/officeart/2005/8/layout/cycle2"/>
    <dgm:cxn modelId="{CBEE5E8D-5E70-454A-BDDA-BE574FA52791}" type="presParOf" srcId="{3F9514E5-61A4-4FE7-A421-1E55E5068235}" destId="{26F89016-C401-4150-BF24-516F89D4E7D1}" srcOrd="0" destOrd="0" presId="urn:microsoft.com/office/officeart/2005/8/layout/cycle2"/>
    <dgm:cxn modelId="{7346EA0C-D60D-4310-B7EC-C439B77C9F4D}" type="presParOf" srcId="{3A04CD69-9754-4B83-AD0D-95C2254B71DB}" destId="{35FC8F6A-3EA7-46F8-AB91-BC599344571E}" srcOrd="2" destOrd="0" presId="urn:microsoft.com/office/officeart/2005/8/layout/cycle2"/>
    <dgm:cxn modelId="{F5367491-D774-4142-877D-00B01856B5D7}" type="presParOf" srcId="{3A04CD69-9754-4B83-AD0D-95C2254B71DB}" destId="{41770F28-FB3E-4BE0-8090-97E29BE7F84C}" srcOrd="3" destOrd="0" presId="urn:microsoft.com/office/officeart/2005/8/layout/cycle2"/>
    <dgm:cxn modelId="{8660091C-3532-4D9B-8E49-E7C10D2DB8F5}" type="presParOf" srcId="{41770F28-FB3E-4BE0-8090-97E29BE7F84C}" destId="{11468944-A1D0-4417-9C42-72AE00B4DCC6}" srcOrd="0" destOrd="0" presId="urn:microsoft.com/office/officeart/2005/8/layout/cycle2"/>
    <dgm:cxn modelId="{F7262A1B-E6F2-4678-8D93-8A668222A201}" type="presParOf" srcId="{3A04CD69-9754-4B83-AD0D-95C2254B71DB}" destId="{721E7299-57C3-453A-B448-A1F3427656B2}" srcOrd="4" destOrd="0" presId="urn:microsoft.com/office/officeart/2005/8/layout/cycle2"/>
    <dgm:cxn modelId="{8C427E45-E48A-489E-9667-3AF97EB73953}" type="presParOf" srcId="{3A04CD69-9754-4B83-AD0D-95C2254B71DB}" destId="{E556AF48-7503-4FA3-8EFE-738C7320D156}" srcOrd="5" destOrd="0" presId="urn:microsoft.com/office/officeart/2005/8/layout/cycle2"/>
    <dgm:cxn modelId="{80119931-9216-4CB2-9627-E049C4B41214}" type="presParOf" srcId="{E556AF48-7503-4FA3-8EFE-738C7320D156}" destId="{44427948-C83C-4808-824E-317BC8280BD4}" srcOrd="0" destOrd="0" presId="urn:microsoft.com/office/officeart/2005/8/layout/cycle2"/>
    <dgm:cxn modelId="{AC39CBCA-A699-4790-8BA1-5F033F45C2B1}" type="presParOf" srcId="{3A04CD69-9754-4B83-AD0D-95C2254B71DB}" destId="{EE28B74D-9C73-430D-B2AC-1B795C4795BC}" srcOrd="6" destOrd="0" presId="urn:microsoft.com/office/officeart/2005/8/layout/cycle2"/>
    <dgm:cxn modelId="{10FC318B-333D-4AD0-AFD5-3A0D0AF5E724}" type="presParOf" srcId="{3A04CD69-9754-4B83-AD0D-95C2254B71DB}" destId="{1F9D46DA-F255-4549-B471-A0CB47DA1A4F}" srcOrd="7" destOrd="0" presId="urn:microsoft.com/office/officeart/2005/8/layout/cycle2"/>
    <dgm:cxn modelId="{257BC374-F541-467A-B308-373761FAD02E}" type="presParOf" srcId="{1F9D46DA-F255-4549-B471-A0CB47DA1A4F}" destId="{A7FEE43D-EB2F-4420-8555-9111E3B8E118}" srcOrd="0" destOrd="0" presId="urn:microsoft.com/office/officeart/2005/8/layout/cycle2"/>
    <dgm:cxn modelId="{F60D7111-549F-49A7-BD91-F3AB59772B5D}" type="presParOf" srcId="{3A04CD69-9754-4B83-AD0D-95C2254B71DB}" destId="{EA83622B-DD34-4690-BC29-4D6779C25ED0}" srcOrd="8" destOrd="0" presId="urn:microsoft.com/office/officeart/2005/8/layout/cycle2"/>
    <dgm:cxn modelId="{BBC7559E-1462-4F7E-8CC8-12EBF58E9574}" type="presParOf" srcId="{3A04CD69-9754-4B83-AD0D-95C2254B71DB}" destId="{4F16474D-F032-4ECF-8DEE-B240E915B50A}" srcOrd="9" destOrd="0" presId="urn:microsoft.com/office/officeart/2005/8/layout/cycle2"/>
    <dgm:cxn modelId="{CAB5361D-7199-476A-997E-C3FD4BD6E5A8}" type="presParOf" srcId="{4F16474D-F032-4ECF-8DEE-B240E915B50A}" destId="{BBFEE221-F4E1-44DE-92DC-9B19B6DAE67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AEA33-346E-4C96-BC3A-25EA97A44367}">
      <dsp:nvSpPr>
        <dsp:cNvPr id="0" name=""/>
        <dsp:cNvSpPr/>
      </dsp:nvSpPr>
      <dsp:spPr>
        <a:xfrm>
          <a:off x="2233219" y="32153"/>
          <a:ext cx="1121073" cy="112107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Start-up</a:t>
          </a:r>
          <a:endParaRPr lang="en-US" sz="1400" kern="1200" dirty="0"/>
        </a:p>
      </dsp:txBody>
      <dsp:txXfrm>
        <a:off x="2397396" y="196330"/>
        <a:ext cx="792719" cy="792719"/>
      </dsp:txXfrm>
    </dsp:sp>
    <dsp:sp modelId="{3F9514E5-61A4-4FE7-A421-1E55E5068235}">
      <dsp:nvSpPr>
        <dsp:cNvPr id="0" name=""/>
        <dsp:cNvSpPr/>
      </dsp:nvSpPr>
      <dsp:spPr>
        <a:xfrm rot="2115767">
          <a:off x="3322139" y="878225"/>
          <a:ext cx="286012" cy="3783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30011" y="929129"/>
        <a:ext cx="200208" cy="227018"/>
      </dsp:txXfrm>
    </dsp:sp>
    <dsp:sp modelId="{35FC8F6A-3EA7-46F8-AB91-BC599344571E}">
      <dsp:nvSpPr>
        <dsp:cNvPr id="0" name=""/>
        <dsp:cNvSpPr/>
      </dsp:nvSpPr>
      <dsp:spPr>
        <a:xfrm>
          <a:off x="3589218" y="990932"/>
          <a:ext cx="1121073" cy="11210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Growth</a:t>
          </a:r>
          <a:endParaRPr lang="en-US" sz="1400" kern="1200" dirty="0"/>
        </a:p>
      </dsp:txBody>
      <dsp:txXfrm>
        <a:off x="3753395" y="1155109"/>
        <a:ext cx="792719" cy="792719"/>
      </dsp:txXfrm>
    </dsp:sp>
    <dsp:sp modelId="{41770F28-FB3E-4BE0-8090-97E29BE7F84C}">
      <dsp:nvSpPr>
        <dsp:cNvPr id="0" name=""/>
        <dsp:cNvSpPr/>
      </dsp:nvSpPr>
      <dsp:spPr>
        <a:xfrm rot="6480000">
          <a:off x="3742477" y="2155625"/>
          <a:ext cx="299014" cy="3783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801189" y="2188640"/>
        <a:ext cx="209310" cy="227018"/>
      </dsp:txXfrm>
    </dsp:sp>
    <dsp:sp modelId="{721E7299-57C3-453A-B448-A1F3427656B2}">
      <dsp:nvSpPr>
        <dsp:cNvPr id="0" name=""/>
        <dsp:cNvSpPr/>
      </dsp:nvSpPr>
      <dsp:spPr>
        <a:xfrm>
          <a:off x="3068446" y="2593702"/>
          <a:ext cx="1121073" cy="112107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Expansion</a:t>
          </a:r>
          <a:endParaRPr lang="en-US" sz="1400" kern="1200" dirty="0"/>
        </a:p>
      </dsp:txBody>
      <dsp:txXfrm>
        <a:off x="3232623" y="2757879"/>
        <a:ext cx="792719" cy="792719"/>
      </dsp:txXfrm>
    </dsp:sp>
    <dsp:sp modelId="{E556AF48-7503-4FA3-8EFE-738C7320D156}">
      <dsp:nvSpPr>
        <dsp:cNvPr id="0" name=""/>
        <dsp:cNvSpPr/>
      </dsp:nvSpPr>
      <dsp:spPr>
        <a:xfrm rot="10800000">
          <a:off x="2645312" y="2965058"/>
          <a:ext cx="299014" cy="3783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2735016" y="3040730"/>
        <a:ext cx="209310" cy="227018"/>
      </dsp:txXfrm>
    </dsp:sp>
    <dsp:sp modelId="{EE28B74D-9C73-430D-B2AC-1B795C4795BC}">
      <dsp:nvSpPr>
        <dsp:cNvPr id="0" name=""/>
        <dsp:cNvSpPr/>
      </dsp:nvSpPr>
      <dsp:spPr>
        <a:xfrm>
          <a:off x="1383194" y="2593702"/>
          <a:ext cx="1121073" cy="112107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Maturity</a:t>
          </a:r>
          <a:endParaRPr lang="en-US" sz="1400" kern="1200" dirty="0"/>
        </a:p>
      </dsp:txBody>
      <dsp:txXfrm>
        <a:off x="1547371" y="2757879"/>
        <a:ext cx="792719" cy="792719"/>
      </dsp:txXfrm>
    </dsp:sp>
    <dsp:sp modelId="{1F9D46DA-F255-4549-B471-A0CB47DA1A4F}">
      <dsp:nvSpPr>
        <dsp:cNvPr id="0" name=""/>
        <dsp:cNvSpPr/>
      </dsp:nvSpPr>
      <dsp:spPr>
        <a:xfrm rot="15120000">
          <a:off x="1536453" y="2171722"/>
          <a:ext cx="299014" cy="3783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595165" y="2290051"/>
        <a:ext cx="209310" cy="227018"/>
      </dsp:txXfrm>
    </dsp:sp>
    <dsp:sp modelId="{EA83622B-DD34-4690-BC29-4D6779C25ED0}">
      <dsp:nvSpPr>
        <dsp:cNvPr id="0" name=""/>
        <dsp:cNvSpPr/>
      </dsp:nvSpPr>
      <dsp:spPr>
        <a:xfrm>
          <a:off x="862423" y="990932"/>
          <a:ext cx="1121073" cy="112107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Transition</a:t>
          </a:r>
          <a:endParaRPr lang="en-US" sz="1400" kern="1200" dirty="0"/>
        </a:p>
      </dsp:txBody>
      <dsp:txXfrm>
        <a:off x="1026600" y="1155109"/>
        <a:ext cx="792719" cy="792719"/>
      </dsp:txXfrm>
    </dsp:sp>
    <dsp:sp modelId="{4F16474D-F032-4ECF-8DEE-B240E915B50A}">
      <dsp:nvSpPr>
        <dsp:cNvPr id="0" name=""/>
        <dsp:cNvSpPr/>
      </dsp:nvSpPr>
      <dsp:spPr>
        <a:xfrm rot="19501789">
          <a:off x="1955362" y="887642"/>
          <a:ext cx="292427" cy="3783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963282" y="988455"/>
        <a:ext cx="204699" cy="2270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34EEBB7-09F2-425E-B095-ADA3FCFA26A8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13699B4-2065-45A9-BD6D-4B8DB776D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60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699B4-2065-45A9-BD6D-4B8DB776D8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7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699B4-2065-45A9-BD6D-4B8DB776D8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55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5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7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1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8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2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0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414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96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0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03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9F11B-C0E5-4C2A-96C7-F0D833C49B69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2A7C-0F1C-415A-A838-74CFB1FF3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962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3" descr="4725_E_tit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471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38589" y="5679542"/>
            <a:ext cx="2780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Paul </a:t>
            </a:r>
            <a:r>
              <a:rPr lang="en-US" sz="1200" b="1" dirty="0" err="1">
                <a:latin typeface="Calibri" panose="020F0502020204030204" pitchFamily="34" charset="0"/>
                <a:cs typeface="Calibri" panose="020F0502020204030204" pitchFamily="34" charset="0"/>
              </a:rPr>
              <a:t>Gérin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Business Development Officer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138589" y="6211540"/>
            <a:ext cx="3182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Toni Kearney</a:t>
            </a: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Assistant Information/Outreach Officer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1457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42268" y="795048"/>
            <a:ext cx="64883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Calibri" pitchFamily="34" charset="0"/>
                <a:cs typeface="Arial" charset="0"/>
              </a:rPr>
              <a:t>Stay Connected</a:t>
            </a:r>
            <a:endParaRPr lang="en-US" sz="3600" b="1" dirty="0">
              <a:latin typeface="Calibri" pitchFamily="34" charset="0"/>
              <a:cs typeface="Arial" charset="0"/>
            </a:endParaRPr>
          </a:p>
        </p:txBody>
      </p:sp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442268" y="1432168"/>
            <a:ext cx="78984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A0202C"/>
                </a:solidFill>
                <a:latin typeface="Calibri" pitchFamily="34" charset="0"/>
              </a:rPr>
              <a:t>Feel free to contact us anytime!</a:t>
            </a:r>
            <a:endParaRPr lang="en-US" sz="2400" b="1" dirty="0">
              <a:solidFill>
                <a:srgbClr val="A0202C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4665" y="2206323"/>
            <a:ext cx="3852428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Cindy Allen</a:t>
            </a:r>
          </a:p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Communications Officer</a:t>
            </a:r>
            <a:b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902-426-6286</a:t>
            </a:r>
          </a:p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Cindy.Allen@canada.ca</a:t>
            </a:r>
          </a:p>
          <a:p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88267" y="2206323"/>
            <a:ext cx="3852428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Paul </a:t>
            </a:r>
            <a:r>
              <a:rPr lang="en-U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Gérin</a:t>
            </a:r>
            <a:endParaRPr lang="en-US" sz="2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Business Development Officer</a:t>
            </a:r>
            <a:b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902-426-7377</a:t>
            </a:r>
          </a:p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Paul.Gerin@canada.ca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491" y="3939012"/>
            <a:ext cx="828613" cy="8286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093" y="3914004"/>
            <a:ext cx="828613" cy="8286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491" y="5035320"/>
            <a:ext cx="828613" cy="828613"/>
          </a:xfrm>
          <a:prstGeom prst="rect">
            <a:avLst/>
          </a:prstGeom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760239" y="4199429"/>
            <a:ext cx="38524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CanadaBusinessNS</a:t>
            </a:r>
            <a:endParaRPr lang="en-US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60239" y="5249571"/>
            <a:ext cx="27280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@</a:t>
            </a:r>
            <a:r>
              <a:rPr lang="en-US" sz="20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CanadaBusiness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092" y="5035320"/>
            <a:ext cx="828613" cy="828613"/>
          </a:xfrm>
          <a:prstGeom prst="rect">
            <a:avLst/>
          </a:prstGeom>
        </p:spPr>
      </p:pic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513707" y="5249571"/>
            <a:ext cx="38524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Sign up for our e-newsletter!</a:t>
            </a:r>
            <a:endParaRPr lang="en-US" dirty="0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513707" y="4153263"/>
            <a:ext cx="38524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RSS Feed via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80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42269" y="795048"/>
            <a:ext cx="39331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Calibri" pitchFamily="34" charset="0"/>
                <a:cs typeface="Arial" charset="0"/>
              </a:rPr>
              <a:t>Our Services</a:t>
            </a:r>
            <a:endParaRPr lang="en-US" sz="3600" b="1" dirty="0">
              <a:latin typeface="Calibri" pitchFamily="34" charset="0"/>
              <a:cs typeface="Arial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170" y="4212310"/>
            <a:ext cx="1045264" cy="10452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333" y="4212310"/>
            <a:ext cx="1045264" cy="10452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221" y="2262746"/>
            <a:ext cx="1045264" cy="10452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170" y="2215088"/>
            <a:ext cx="1045264" cy="10452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695" y="2215088"/>
            <a:ext cx="1045264" cy="104526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96101" y="3409409"/>
            <a:ext cx="1977401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en-CA" sz="1600" dirty="0">
                <a:latin typeface="Calibri" pitchFamily="34" charset="0"/>
              </a:rPr>
              <a:t>Business information </a:t>
            </a:r>
            <a:endParaRPr lang="en-CA" sz="1600" dirty="0" smtClean="0">
              <a:latin typeface="Calibri" pitchFamily="34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en-CA" sz="1600" dirty="0" smtClean="0">
                <a:latin typeface="Calibri" pitchFamily="34" charset="0"/>
              </a:rPr>
              <a:t>and </a:t>
            </a:r>
            <a:r>
              <a:rPr lang="en-CA" sz="1600" dirty="0">
                <a:latin typeface="Calibri" pitchFamily="34" charset="0"/>
              </a:rPr>
              <a:t>referrals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59984" y="3416137"/>
            <a:ext cx="1518685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sz="1600" dirty="0">
                <a:latin typeface="Calibri" pitchFamily="34" charset="0"/>
              </a:rPr>
              <a:t>Province-wide </a:t>
            </a:r>
            <a:endParaRPr lang="en-US" sz="1600" dirty="0" smtClean="0">
              <a:latin typeface="Calibri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sz="1600" dirty="0" smtClean="0">
                <a:latin typeface="Calibri" pitchFamily="34" charset="0"/>
              </a:rPr>
              <a:t>bilingual </a:t>
            </a:r>
            <a:r>
              <a:rPr lang="en-US" sz="1600" dirty="0">
                <a:latin typeface="Calibri" pitchFamily="34" charset="0"/>
              </a:rPr>
              <a:t>service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573286" y="3395863"/>
            <a:ext cx="1561133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en-US" sz="1600" dirty="0">
                <a:latin typeface="Calibri" pitchFamily="34" charset="0"/>
              </a:rPr>
              <a:t>Comprehensive </a:t>
            </a:r>
            <a:endParaRPr lang="en-US" sz="1600" dirty="0" smtClean="0">
              <a:latin typeface="Calibri" pitchFamily="34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en-US" sz="1600" dirty="0" smtClean="0">
                <a:latin typeface="Calibri" pitchFamily="34" charset="0"/>
              </a:rPr>
              <a:t>national website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9198" y="5397118"/>
            <a:ext cx="2071208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en-CA" sz="1600" dirty="0">
                <a:latin typeface="Calibri" pitchFamily="34" charset="0"/>
              </a:rPr>
              <a:t>Access to government </a:t>
            </a:r>
            <a:endParaRPr lang="en-CA" sz="1600" dirty="0" smtClean="0">
              <a:latin typeface="Calibri" pitchFamily="34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en-CA" sz="1600" dirty="0" smtClean="0">
                <a:latin typeface="Calibri" pitchFamily="34" charset="0"/>
              </a:rPr>
              <a:t>programs </a:t>
            </a:r>
            <a:r>
              <a:rPr lang="en-CA" sz="1600" dirty="0">
                <a:latin typeface="Calibri" pitchFamily="34" charset="0"/>
              </a:rPr>
              <a:t>and services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15550" y="5397118"/>
            <a:ext cx="1808829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en-CA" sz="1600" dirty="0">
                <a:latin typeface="Calibri" pitchFamily="34" charset="0"/>
              </a:rPr>
              <a:t>Business planning </a:t>
            </a:r>
            <a:endParaRPr lang="en-CA" sz="1600" dirty="0" smtClean="0">
              <a:latin typeface="Calibri" pitchFamily="34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en-CA" sz="1600" dirty="0" smtClean="0">
                <a:latin typeface="Calibri" pitchFamily="34" charset="0"/>
              </a:rPr>
              <a:t>tools </a:t>
            </a:r>
            <a:r>
              <a:rPr lang="en-CA" sz="1600" dirty="0">
                <a:latin typeface="Calibri" pitchFamily="34" charset="0"/>
              </a:rPr>
              <a:t>and resources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88888" y="5397119"/>
            <a:ext cx="1167885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en-CA" sz="1600" dirty="0" smtClean="0">
                <a:latin typeface="Calibri" pitchFamily="34" charset="0"/>
              </a:rPr>
              <a:t>Financing </a:t>
            </a:r>
            <a:endParaRPr lang="en-CA" sz="1600" dirty="0">
              <a:latin typeface="Calibri" pitchFamily="34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en-CA" sz="1600" dirty="0" smtClean="0">
                <a:latin typeface="Calibri" pitchFamily="34" charset="0"/>
              </a:rPr>
              <a:t>information</a:t>
            </a:r>
            <a:endParaRPr lang="en-CA" sz="1600" dirty="0">
              <a:latin typeface="Calibri" pitchFamily="34" charset="0"/>
            </a:endParaRPr>
          </a:p>
        </p:txBody>
      </p:sp>
      <p:sp>
        <p:nvSpPr>
          <p:cNvPr id="17" name="TextBox 20"/>
          <p:cNvSpPr txBox="1">
            <a:spLocks noChangeArrowheads="1"/>
          </p:cNvSpPr>
          <p:nvPr/>
        </p:nvSpPr>
        <p:spPr bwMode="auto">
          <a:xfrm>
            <a:off x="442269" y="1372888"/>
            <a:ext cx="8304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A0202C"/>
                </a:solidFill>
                <a:latin typeface="Calibri" pitchFamily="34" charset="0"/>
              </a:rPr>
              <a:t>FREE and reliable, we are proud to offer the following:</a:t>
            </a:r>
            <a:endParaRPr lang="en-US" sz="2400" b="1" dirty="0">
              <a:solidFill>
                <a:srgbClr val="A0202C"/>
              </a:solidFill>
              <a:latin typeface="Calibri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198" y="4212310"/>
            <a:ext cx="1045264" cy="104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40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42268" y="795048"/>
            <a:ext cx="35400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Calibri" pitchFamily="34" charset="0"/>
                <a:cs typeface="Arial" charset="0"/>
              </a:rPr>
              <a:t>Market Research</a:t>
            </a:r>
            <a:endParaRPr lang="en-US" sz="3600" b="1" dirty="0">
              <a:latin typeface="Calibri" pitchFamily="34" charset="0"/>
              <a:cs typeface="Arial" charset="0"/>
            </a:endParaRPr>
          </a:p>
        </p:txBody>
      </p:sp>
      <p:sp>
        <p:nvSpPr>
          <p:cNvPr id="5" name="TextBox 20"/>
          <p:cNvSpPr txBox="1">
            <a:spLocks noChangeArrowheads="1"/>
          </p:cNvSpPr>
          <p:nvPr/>
        </p:nvSpPr>
        <p:spPr bwMode="auto">
          <a:xfrm>
            <a:off x="442268" y="1407336"/>
            <a:ext cx="84601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A0202C"/>
                </a:solidFill>
                <a:latin typeface="Calibri" pitchFamily="34" charset="0"/>
              </a:rPr>
              <a:t>We can help you find… </a:t>
            </a:r>
            <a:endParaRPr lang="en-US" sz="2400" b="1" dirty="0">
              <a:solidFill>
                <a:srgbClr val="A0202C"/>
              </a:solidFill>
              <a:latin typeface="Calibri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42268" y="2053668"/>
            <a:ext cx="8352928" cy="3570756"/>
          </a:xfrm>
          <a:prstGeom prst="rect">
            <a:avLst/>
          </a:prstGeom>
        </p:spPr>
        <p:txBody>
          <a:bodyPr numCol="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r>
              <a:rPr lang="en-CA" sz="1600" dirty="0" smtClean="0">
                <a:latin typeface="Calibri" pitchFamily="34" charset="0"/>
              </a:rPr>
              <a:t>Industry performance and consumer </a:t>
            </a:r>
            <a:r>
              <a:rPr lang="en-CA" sz="1600" dirty="0">
                <a:latin typeface="Calibri" pitchFamily="34" charset="0"/>
              </a:rPr>
              <a:t>t</a:t>
            </a:r>
            <a:r>
              <a:rPr lang="en-CA" sz="1600" dirty="0" smtClean="0">
                <a:latin typeface="Calibri" pitchFamily="34" charset="0"/>
              </a:rPr>
              <a:t>rends</a:t>
            </a:r>
            <a:br>
              <a:rPr lang="en-CA" sz="1600" dirty="0" smtClean="0">
                <a:latin typeface="Calibri" pitchFamily="34" charset="0"/>
              </a:rPr>
            </a:br>
            <a:endParaRPr lang="en-CA" sz="1600" dirty="0" smtClean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r>
              <a:rPr lang="en-US" sz="1600" dirty="0" smtClean="0">
                <a:latin typeface="Calibri" pitchFamily="34" charset="0"/>
              </a:rPr>
              <a:t>Critical analysis, statistics and forecasts</a:t>
            </a:r>
            <a:br>
              <a:rPr lang="en-US" sz="1600" dirty="0" smtClean="0">
                <a:latin typeface="Calibri" pitchFamily="34" charset="0"/>
              </a:rPr>
            </a:br>
            <a:endParaRPr lang="en-US" sz="1600" dirty="0" smtClean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r>
              <a:rPr lang="en-US" sz="1600" dirty="0" smtClean="0">
                <a:latin typeface="Calibri" pitchFamily="34" charset="0"/>
              </a:rPr>
              <a:t>Demographics</a:t>
            </a:r>
            <a:br>
              <a:rPr lang="en-US" sz="1600" dirty="0" smtClean="0">
                <a:latin typeface="Calibri" pitchFamily="34" charset="0"/>
              </a:rPr>
            </a:br>
            <a:endParaRPr lang="en-US" sz="1600" dirty="0" smtClean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r>
              <a:rPr lang="en-US" sz="1600" dirty="0" smtClean="0">
                <a:latin typeface="Calibri" pitchFamily="34" charset="0"/>
              </a:rPr>
              <a:t>Suppliers of product </a:t>
            </a:r>
            <a:br>
              <a:rPr lang="en-US" sz="1600" dirty="0" smtClean="0">
                <a:latin typeface="Calibri" pitchFamily="34" charset="0"/>
              </a:rPr>
            </a:br>
            <a:endParaRPr lang="en-US" sz="1600" dirty="0" smtClean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r>
              <a:rPr lang="en-US" sz="1600" dirty="0" smtClean="0">
                <a:latin typeface="Calibri" pitchFamily="34" charset="0"/>
              </a:rPr>
              <a:t>SWOT analysis (strengths, weaknesses, opportunities, threats)</a:t>
            </a:r>
            <a:br>
              <a:rPr lang="en-US" sz="1600" dirty="0" smtClean="0">
                <a:latin typeface="Calibri" pitchFamily="34" charset="0"/>
              </a:rPr>
            </a:br>
            <a:endParaRPr lang="en-US" sz="1600" dirty="0" smtClean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endParaRPr lang="en-US" sz="1600" dirty="0" smtClean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endParaRPr lang="en-US" sz="1600" dirty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endParaRPr lang="en-US" sz="1600" dirty="0">
              <a:latin typeface="Calibri" pitchFamily="34" charset="0"/>
            </a:endParaRPr>
          </a:p>
          <a:p>
            <a:pPr marL="457200" lvl="1" indent="0">
              <a:lnSpc>
                <a:spcPct val="100000"/>
              </a:lnSpc>
              <a:buClr>
                <a:srgbClr val="C00000"/>
              </a:buClr>
              <a:buSzPct val="150000"/>
              <a:buNone/>
            </a:pPr>
            <a:r>
              <a:rPr lang="en-US" sz="1600" dirty="0" smtClean="0">
                <a:latin typeface="Calibri" pitchFamily="34" charset="0"/>
              </a:rPr>
              <a:t/>
            </a:r>
            <a:br>
              <a:rPr lang="en-US" sz="1600" dirty="0" smtClean="0">
                <a:latin typeface="Calibri" pitchFamily="34" charset="0"/>
              </a:rPr>
            </a:br>
            <a:endParaRPr lang="en-US" sz="1600" dirty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r>
              <a:rPr lang="en-US" sz="1600" dirty="0">
                <a:latin typeface="Calibri" pitchFamily="34" charset="0"/>
              </a:rPr>
              <a:t>Economic data and analysis</a:t>
            </a: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endParaRPr lang="en-US" sz="1600" dirty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r>
              <a:rPr lang="en-US" sz="1600" dirty="0">
                <a:latin typeface="Calibri" pitchFamily="34" charset="0"/>
              </a:rPr>
              <a:t>Consumer spending </a:t>
            </a:r>
            <a:r>
              <a:rPr lang="en-US" sz="1600" dirty="0" smtClean="0">
                <a:latin typeface="Calibri" pitchFamily="34" charset="0"/>
              </a:rPr>
              <a:t>habits</a:t>
            </a:r>
            <a:br>
              <a:rPr lang="en-US" sz="1600" dirty="0" smtClean="0">
                <a:latin typeface="Calibri" pitchFamily="34" charset="0"/>
              </a:rPr>
            </a:br>
            <a:endParaRPr lang="en-US" sz="1600" dirty="0" smtClean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r>
              <a:rPr lang="en-US" sz="1600" dirty="0">
                <a:latin typeface="Calibri" pitchFamily="34" charset="0"/>
              </a:rPr>
              <a:t>Brand and company market share data by product industry</a:t>
            </a: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endParaRPr lang="en-US" sz="1600" dirty="0">
              <a:latin typeface="Calibri" pitchFamily="34" charset="0"/>
            </a:endParaRPr>
          </a:p>
          <a:p>
            <a:pPr marL="457200" lvl="1" indent="0">
              <a:lnSpc>
                <a:spcPct val="100000"/>
              </a:lnSpc>
              <a:buClr>
                <a:srgbClr val="C00000"/>
              </a:buClr>
              <a:buSzPct val="150000"/>
              <a:buNone/>
            </a:pPr>
            <a:r>
              <a:rPr lang="en-US" sz="1600" b="1" i="1" dirty="0" smtClean="0">
                <a:latin typeface="Calibri" pitchFamily="34" charset="0"/>
              </a:rPr>
              <a:t>Starting or expanding a business can be overwhelming, let us help you find the information you need!</a:t>
            </a: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endParaRPr lang="en-US" sz="1600" dirty="0" smtClean="0">
              <a:latin typeface="Calibri" pitchFamily="34" charset="0"/>
            </a:endParaRPr>
          </a:p>
          <a:p>
            <a:pPr marL="457200" lvl="1" indent="0">
              <a:lnSpc>
                <a:spcPct val="100000"/>
              </a:lnSpc>
              <a:buClr>
                <a:srgbClr val="C00000"/>
              </a:buClr>
              <a:buSzPct val="150000"/>
              <a:buNone/>
            </a:pPr>
            <a:r>
              <a:rPr lang="en-US" sz="1600" dirty="0" smtClean="0">
                <a:latin typeface="Calibri" pitchFamily="34" charset="0"/>
              </a:rPr>
              <a:t/>
            </a:r>
            <a:br>
              <a:rPr lang="en-US" sz="1600" dirty="0" smtClean="0">
                <a:latin typeface="Calibri" pitchFamily="34" charset="0"/>
              </a:rPr>
            </a:br>
            <a:endParaRPr lang="en-US" sz="1600" dirty="0" smtClean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150000"/>
            </a:pPr>
            <a:endParaRPr lang="en-CA" sz="1600" dirty="0" smtClean="0">
              <a:latin typeface="Calibri" pitchFamily="34" charset="0"/>
            </a:endParaRPr>
          </a:p>
          <a:p>
            <a:pPr lvl="2">
              <a:lnSpc>
                <a:spcPct val="100000"/>
              </a:lnSpc>
              <a:buClr>
                <a:srgbClr val="C00000"/>
              </a:buClr>
              <a:buSzPct val="200000"/>
              <a:buFont typeface="Wingdings" panose="05000000000000000000" pitchFamily="2" charset="2"/>
              <a:buChar char="ü"/>
            </a:pPr>
            <a:endParaRPr lang="en-CA" sz="1600" dirty="0" smtClean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C00000"/>
              </a:buClr>
              <a:buSzPct val="200000"/>
              <a:buFont typeface="Wingdings" panose="05000000000000000000" pitchFamily="2" charset="2"/>
              <a:buChar char="ü"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63091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42268" y="795048"/>
            <a:ext cx="48304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Calibri" pitchFamily="34" charset="0"/>
                <a:cs typeface="Arial" charset="0"/>
              </a:rPr>
              <a:t>Your Customers</a:t>
            </a:r>
            <a:endParaRPr lang="en-US" sz="3600" b="1" dirty="0">
              <a:latin typeface="Calibri" pitchFamily="34" charset="0"/>
              <a:cs typeface="Arial" charset="0"/>
            </a:endParaRPr>
          </a:p>
        </p:txBody>
      </p:sp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442268" y="1432168"/>
            <a:ext cx="78984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A0202C"/>
                </a:solidFill>
                <a:latin typeface="Calibri" pitchFamily="34" charset="0"/>
              </a:rPr>
              <a:t>We can help you answer these questions:</a:t>
            </a:r>
            <a:endParaRPr lang="en-US" sz="2400" b="1" dirty="0">
              <a:solidFill>
                <a:srgbClr val="A0202C"/>
              </a:solidFill>
              <a:latin typeface="Calibri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42268" y="2236805"/>
            <a:ext cx="8352928" cy="3275231"/>
          </a:xfrm>
          <a:prstGeom prst="rect">
            <a:avLst/>
          </a:prstGeom>
        </p:spPr>
        <p:txBody>
          <a:bodyPr numCol="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C00000"/>
              </a:buClr>
              <a:buSzPct val="150000"/>
            </a:pPr>
            <a:r>
              <a:rPr lang="en-CA" sz="2000" dirty="0" smtClean="0">
                <a:latin typeface="Calibri" pitchFamily="34" charset="0"/>
              </a:rPr>
              <a:t>Who are my customers and where do they live?</a:t>
            </a:r>
            <a:r>
              <a:rPr lang="en-US" sz="2000" dirty="0" smtClean="0">
                <a:latin typeface="Calibri" pitchFamily="34" charset="0"/>
              </a:rPr>
              <a:t/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How old are my customers and what is their average income?</a:t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How much do they buy annually or monthly?</a:t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Why do they buy?</a:t>
            </a:r>
          </a:p>
          <a:p>
            <a:pPr lvl="1">
              <a:buClr>
                <a:srgbClr val="C00000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Where is the ideal location for my business?</a:t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marL="457200" lvl="1" indent="0">
              <a:buClr>
                <a:srgbClr val="C00000"/>
              </a:buClr>
              <a:buSzPct val="150000"/>
              <a:buNone/>
            </a:pPr>
            <a:r>
              <a:rPr lang="en-US" sz="2000" dirty="0" smtClean="0">
                <a:latin typeface="Calibri" pitchFamily="34" charset="0"/>
              </a:rPr>
              <a:t/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endParaRPr lang="en-CA" sz="2000" dirty="0" smtClean="0">
              <a:latin typeface="Calibri" pitchFamily="34" charset="0"/>
            </a:endParaRPr>
          </a:p>
          <a:p>
            <a:pPr lvl="2">
              <a:buClr>
                <a:srgbClr val="C00000"/>
              </a:buClr>
              <a:buSzPct val="200000"/>
              <a:buFont typeface="Wingdings" panose="05000000000000000000" pitchFamily="2" charset="2"/>
              <a:buChar char="ü"/>
            </a:pPr>
            <a:endParaRPr lang="en-CA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200000"/>
              <a:buFont typeface="Wingdings" panose="05000000000000000000" pitchFamily="2" charset="2"/>
              <a:buChar char="ü"/>
            </a:pPr>
            <a:endParaRPr lang="en-US" dirty="0" smtClean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2148" t="31500" r="22148" b="5251"/>
          <a:stretch>
            <a:fillRect/>
          </a:stretch>
        </p:blipFill>
        <p:spPr>
          <a:xfrm>
            <a:off x="5272755" y="3130935"/>
            <a:ext cx="3260200" cy="26032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345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42268" y="795048"/>
            <a:ext cx="48304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Calibri" pitchFamily="34" charset="0"/>
                <a:cs typeface="Arial" charset="0"/>
              </a:rPr>
              <a:t>Your Competition</a:t>
            </a:r>
            <a:endParaRPr lang="en-US" sz="3600" b="1" dirty="0">
              <a:latin typeface="Calibri" pitchFamily="34" charset="0"/>
              <a:cs typeface="Arial" charset="0"/>
            </a:endParaRPr>
          </a:p>
        </p:txBody>
      </p:sp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442268" y="1432168"/>
            <a:ext cx="78984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A0202C"/>
                </a:solidFill>
                <a:latin typeface="Calibri" pitchFamily="34" charset="0"/>
              </a:rPr>
              <a:t>We can help you understand your competition</a:t>
            </a:r>
            <a:endParaRPr lang="en-US" sz="2400" b="1" dirty="0">
              <a:solidFill>
                <a:srgbClr val="A0202C"/>
              </a:solidFill>
              <a:latin typeface="Calibri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42268" y="2236805"/>
            <a:ext cx="8352928" cy="3685431"/>
          </a:xfrm>
          <a:prstGeom prst="rect">
            <a:avLst/>
          </a:prstGeom>
        </p:spPr>
        <p:txBody>
          <a:bodyPr numCol="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C00000"/>
              </a:buClr>
              <a:buSzPct val="150000"/>
            </a:pPr>
            <a:r>
              <a:rPr lang="en-CA" sz="2000" dirty="0" smtClean="0">
                <a:latin typeface="Calibri" pitchFamily="34" charset="0"/>
              </a:rPr>
              <a:t>Who is my indirect and direct competition?</a:t>
            </a:r>
            <a:br>
              <a:rPr lang="en-CA" sz="2000" dirty="0" smtClean="0">
                <a:latin typeface="Calibri" pitchFamily="34" charset="0"/>
              </a:rPr>
            </a:br>
            <a:endParaRPr lang="en-CA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What is their annual revenue?</a:t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Where are they located?</a:t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How many employees do they have?</a:t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034" y="2613279"/>
            <a:ext cx="2251104" cy="225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14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42268" y="795048"/>
            <a:ext cx="48304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Calibri" pitchFamily="34" charset="0"/>
                <a:cs typeface="Arial" charset="0"/>
              </a:rPr>
              <a:t>Industry Intelligence</a:t>
            </a:r>
            <a:endParaRPr lang="en-US" sz="3600" b="1" dirty="0">
              <a:latin typeface="Calibri" pitchFamily="34" charset="0"/>
              <a:cs typeface="Arial" charset="0"/>
            </a:endParaRPr>
          </a:p>
        </p:txBody>
      </p:sp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442268" y="1432168"/>
            <a:ext cx="78984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A0202C"/>
                </a:solidFill>
                <a:latin typeface="Calibri" pitchFamily="34" charset="0"/>
              </a:rPr>
              <a:t>We can help you better understand your industry</a:t>
            </a:r>
            <a:endParaRPr lang="en-US" sz="2400" b="1" dirty="0">
              <a:solidFill>
                <a:srgbClr val="A0202C"/>
              </a:solidFill>
              <a:latin typeface="Calibri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42268" y="2236805"/>
            <a:ext cx="8352928" cy="3275231"/>
          </a:xfrm>
          <a:prstGeom prst="rect">
            <a:avLst/>
          </a:prstGeom>
        </p:spPr>
        <p:txBody>
          <a:bodyPr numCol="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C00000"/>
              </a:buClr>
              <a:buSzPct val="150000"/>
            </a:pPr>
            <a:r>
              <a:rPr lang="en-CA" sz="2000" dirty="0">
                <a:latin typeface="Calibri" pitchFamily="34" charset="0"/>
              </a:rPr>
              <a:t>Find companies that can supply the goods, services and technology you </a:t>
            </a:r>
            <a:r>
              <a:rPr lang="en-CA" sz="2000" dirty="0" smtClean="0">
                <a:latin typeface="Calibri" pitchFamily="34" charset="0"/>
              </a:rPr>
              <a:t>need</a:t>
            </a:r>
            <a:br>
              <a:rPr lang="en-CA" sz="2000" dirty="0" smtClean="0">
                <a:latin typeface="Calibri" pitchFamily="34" charset="0"/>
              </a:rPr>
            </a:br>
            <a:endParaRPr lang="en-CA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CA" sz="2000" dirty="0">
                <a:latin typeface="Calibri" pitchFamily="34" charset="0"/>
              </a:rPr>
              <a:t>Find potential </a:t>
            </a:r>
            <a:r>
              <a:rPr lang="en-CA" sz="2000" dirty="0" smtClean="0">
                <a:latin typeface="Calibri" pitchFamily="34" charset="0"/>
              </a:rPr>
              <a:t>partners, distributers, and suppliers</a:t>
            </a:r>
            <a:br>
              <a:rPr lang="en-CA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CA" sz="2000" dirty="0">
                <a:latin typeface="Calibri" pitchFamily="34" charset="0"/>
              </a:rPr>
              <a:t>Boost awareness of your company or </a:t>
            </a:r>
            <a:r>
              <a:rPr lang="en-CA" sz="2000" dirty="0" smtClean="0">
                <a:latin typeface="Calibri" pitchFamily="34" charset="0"/>
              </a:rPr>
              <a:t>organization by making new connections</a:t>
            </a:r>
            <a:br>
              <a:rPr lang="en-CA" sz="2000" dirty="0" smtClean="0">
                <a:latin typeface="Calibri" pitchFamily="34" charset="0"/>
              </a:rPr>
            </a:br>
            <a:endParaRPr lang="en-CA" sz="1800" b="1" i="1" dirty="0" smtClean="0">
              <a:latin typeface="Calibri" pitchFamily="34" charset="0"/>
            </a:endParaRPr>
          </a:p>
          <a:p>
            <a:pPr marL="457200" lvl="1" indent="0">
              <a:buClr>
                <a:srgbClr val="C00000"/>
              </a:buClr>
              <a:buSzPct val="150000"/>
              <a:buNone/>
            </a:pPr>
            <a:r>
              <a:rPr lang="en-CA" sz="1800" b="1" i="1" dirty="0" smtClean="0">
                <a:latin typeface="Calibri" pitchFamily="34" charset="0"/>
              </a:rPr>
              <a:t>Resources include the Canadian Company Capabilities database and statistics from Industry Canada</a:t>
            </a:r>
            <a:endParaRPr lang="en-CA" sz="1800" b="1" i="1" dirty="0">
              <a:latin typeface="Calibri" pitchFamily="34" charset="0"/>
            </a:endParaRPr>
          </a:p>
          <a:p>
            <a:pPr marL="457200" lvl="1" indent="0">
              <a:buClr>
                <a:srgbClr val="C00000"/>
              </a:buClr>
              <a:buSzPct val="150000"/>
              <a:buNone/>
            </a:pPr>
            <a:r>
              <a:rPr lang="en-US" sz="1800" b="1" i="1" dirty="0" smtClean="0">
                <a:latin typeface="Calibri" pitchFamily="34" charset="0"/>
              </a:rPr>
              <a:t/>
            </a:r>
            <a:br>
              <a:rPr lang="en-US" sz="1800" b="1" i="1" dirty="0" smtClean="0">
                <a:latin typeface="Calibri" pitchFamily="34" charset="0"/>
              </a:rPr>
            </a:br>
            <a:endParaRPr lang="en-US" sz="2000" b="1" i="1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436" y="3423303"/>
            <a:ext cx="1945592" cy="194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24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442268" y="1381848"/>
            <a:ext cx="78984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A0202C"/>
                </a:solidFill>
                <a:latin typeface="Calibri" pitchFamily="34" charset="0"/>
              </a:rPr>
              <a:t>We are here for you every step of the way!</a:t>
            </a:r>
            <a:endParaRPr lang="en-US" sz="2400" b="1" dirty="0">
              <a:solidFill>
                <a:srgbClr val="A0202C"/>
              </a:solidFill>
              <a:latin typeface="Calibri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775452331"/>
              </p:ext>
            </p:extLst>
          </p:nvPr>
        </p:nvGraphicFramePr>
        <p:xfrm>
          <a:off x="1766761" y="2049533"/>
          <a:ext cx="5572715" cy="3715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42268" y="795048"/>
            <a:ext cx="48304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Calibri" pitchFamily="34" charset="0"/>
                <a:cs typeface="Arial" charset="0"/>
              </a:rPr>
              <a:t>Your Business</a:t>
            </a:r>
            <a:endParaRPr lang="en-US" sz="3600" b="1" dirty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84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42268" y="795048"/>
            <a:ext cx="48304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Calibri" pitchFamily="34" charset="0"/>
                <a:cs typeface="Arial" charset="0"/>
              </a:rPr>
              <a:t>Canada Business</a:t>
            </a:r>
            <a:endParaRPr lang="en-US" sz="3600" b="1" dirty="0">
              <a:latin typeface="Calibri" pitchFamily="34" charset="0"/>
              <a:cs typeface="Arial" charset="0"/>
            </a:endParaRPr>
          </a:p>
        </p:txBody>
      </p:sp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442268" y="1432168"/>
            <a:ext cx="78984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A0202C"/>
                </a:solidFill>
                <a:latin typeface="Calibri" pitchFamily="34" charset="0"/>
              </a:rPr>
              <a:t>Let us be your first point of contact for information on…</a:t>
            </a:r>
            <a:endParaRPr lang="en-US" sz="2400" b="1" dirty="0">
              <a:solidFill>
                <a:srgbClr val="A0202C"/>
              </a:solidFill>
              <a:latin typeface="Calibri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42268" y="2188252"/>
            <a:ext cx="8352928" cy="3275231"/>
          </a:xfrm>
          <a:prstGeom prst="rect">
            <a:avLst/>
          </a:prstGeom>
        </p:spPr>
        <p:txBody>
          <a:bodyPr numCol="2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buClr>
                <a:srgbClr val="A0202C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Business structures</a:t>
            </a:r>
            <a:endParaRPr lang="en-US" sz="2000" dirty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A0202C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Copyrights, patents, and trademarks</a:t>
            </a:r>
            <a:endParaRPr lang="en-US" sz="2000" dirty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A0202C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Government regulations</a:t>
            </a:r>
          </a:p>
          <a:p>
            <a:pPr lvl="1">
              <a:lnSpc>
                <a:spcPct val="100000"/>
              </a:lnSpc>
              <a:buClr>
                <a:srgbClr val="A0202C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Taxation</a:t>
            </a:r>
            <a:endParaRPr lang="en-US" sz="2000" dirty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A0202C"/>
              </a:buClr>
              <a:buSzPct val="150000"/>
            </a:pPr>
            <a:r>
              <a:rPr lang="en-US" sz="2000" dirty="0">
                <a:latin typeface="Calibri" pitchFamily="34" charset="0"/>
              </a:rPr>
              <a:t>Sample </a:t>
            </a:r>
            <a:r>
              <a:rPr lang="en-US" sz="2000" dirty="0" smtClean="0">
                <a:latin typeface="Calibri" pitchFamily="34" charset="0"/>
              </a:rPr>
              <a:t>business plans</a:t>
            </a:r>
          </a:p>
          <a:p>
            <a:pPr lvl="1">
              <a:lnSpc>
                <a:spcPct val="100000"/>
              </a:lnSpc>
              <a:buClr>
                <a:srgbClr val="A0202C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Permits and licensing </a:t>
            </a:r>
          </a:p>
          <a:p>
            <a:pPr lvl="1">
              <a:lnSpc>
                <a:spcPct val="100000"/>
              </a:lnSpc>
              <a:buClr>
                <a:srgbClr val="A0202C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Financing information</a:t>
            </a:r>
            <a:endParaRPr lang="en-US" sz="2000" dirty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A0202C"/>
              </a:buClr>
              <a:buSzPct val="150000"/>
            </a:pPr>
            <a:r>
              <a:rPr lang="en-US" sz="2000" dirty="0">
                <a:latin typeface="Calibri" pitchFamily="34" charset="0"/>
              </a:rPr>
              <a:t>Market &amp; </a:t>
            </a:r>
            <a:r>
              <a:rPr lang="en-US" sz="2000" dirty="0" smtClean="0">
                <a:latin typeface="Calibri" pitchFamily="34" charset="0"/>
              </a:rPr>
              <a:t>industry research</a:t>
            </a:r>
            <a:endParaRPr lang="en-US" sz="2000" dirty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A0202C"/>
              </a:buClr>
              <a:buSzPct val="150000"/>
            </a:pPr>
            <a:r>
              <a:rPr lang="en-US" sz="2000" dirty="0">
                <a:latin typeface="Calibri" pitchFamily="34" charset="0"/>
              </a:rPr>
              <a:t>Importing &amp; </a:t>
            </a:r>
            <a:r>
              <a:rPr lang="en-US" sz="2000" dirty="0" smtClean="0">
                <a:latin typeface="Calibri" pitchFamily="34" charset="0"/>
              </a:rPr>
              <a:t>exporting </a:t>
            </a:r>
          </a:p>
          <a:p>
            <a:pPr lvl="1">
              <a:lnSpc>
                <a:spcPct val="100000"/>
              </a:lnSpc>
              <a:buClr>
                <a:srgbClr val="A0202C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Human resources </a:t>
            </a:r>
            <a:endParaRPr lang="en-US" sz="2000" dirty="0">
              <a:latin typeface="Calibri" pitchFamily="34" charset="0"/>
            </a:endParaRPr>
          </a:p>
          <a:p>
            <a:pPr lvl="1">
              <a:lnSpc>
                <a:spcPct val="100000"/>
              </a:lnSpc>
              <a:buClr>
                <a:srgbClr val="A0202C"/>
              </a:buClr>
              <a:buSzPct val="150000"/>
            </a:pPr>
            <a:endParaRPr lang="en-US" sz="2000" dirty="0">
              <a:latin typeface="Calibri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446" y="3689720"/>
            <a:ext cx="1571463" cy="1571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36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42268" y="795048"/>
            <a:ext cx="64883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Calibri" pitchFamily="34" charset="0"/>
                <a:cs typeface="Arial" charset="0"/>
              </a:rPr>
              <a:t>Industry Scenario: Restaurant</a:t>
            </a:r>
            <a:endParaRPr lang="en-US" sz="3600" b="1" dirty="0">
              <a:latin typeface="Calibri" pitchFamily="34" charset="0"/>
              <a:cs typeface="Arial" charset="0"/>
            </a:endParaRPr>
          </a:p>
        </p:txBody>
      </p:sp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442268" y="1432168"/>
            <a:ext cx="78984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A0202C"/>
                </a:solidFill>
                <a:latin typeface="Calibri" pitchFamily="34" charset="0"/>
              </a:rPr>
              <a:t>So you want to open a restaurant?</a:t>
            </a:r>
            <a:endParaRPr lang="en-US" sz="2400" b="1" dirty="0">
              <a:solidFill>
                <a:srgbClr val="A0202C"/>
              </a:solidFill>
              <a:latin typeface="Calibri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42268" y="1892679"/>
            <a:ext cx="5497059" cy="3909310"/>
          </a:xfrm>
          <a:prstGeom prst="rect">
            <a:avLst/>
          </a:prstGeom>
        </p:spPr>
        <p:txBody>
          <a:bodyPr numCol="1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rgbClr val="C00000"/>
              </a:buClr>
              <a:buSzPct val="150000"/>
              <a:buNone/>
            </a:pPr>
            <a:endParaRPr lang="en-CA" sz="16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CA" sz="2000" dirty="0" smtClean="0">
                <a:latin typeface="Calibri" pitchFamily="34" charset="0"/>
              </a:rPr>
              <a:t>Industry report</a:t>
            </a:r>
            <a:br>
              <a:rPr lang="en-CA" sz="2000" dirty="0" smtClean="0">
                <a:latin typeface="Calibri" pitchFamily="34" charset="0"/>
              </a:rPr>
            </a:br>
            <a:r>
              <a:rPr lang="en-CA" sz="1600" i="1" dirty="0" smtClean="0">
                <a:latin typeface="Calibri" pitchFamily="34" charset="0"/>
              </a:rPr>
              <a:t>IBIS World and Passport</a:t>
            </a:r>
            <a:r>
              <a:rPr lang="en-CA" sz="2000" dirty="0" smtClean="0">
                <a:latin typeface="Calibri" pitchFamily="34" charset="0"/>
              </a:rPr>
              <a:t/>
            </a:r>
            <a:br>
              <a:rPr lang="en-CA" sz="2000" dirty="0" smtClean="0">
                <a:latin typeface="Calibri" pitchFamily="34" charset="0"/>
              </a:rPr>
            </a:br>
            <a:endParaRPr lang="en-CA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Industry financial performance</a:t>
            </a:r>
            <a:br>
              <a:rPr lang="en-US" sz="2000" dirty="0" smtClean="0">
                <a:latin typeface="Calibri" pitchFamily="34" charset="0"/>
              </a:rPr>
            </a:br>
            <a:r>
              <a:rPr lang="en-US" sz="1600" i="1" dirty="0" smtClean="0">
                <a:latin typeface="Calibri" pitchFamily="34" charset="0"/>
              </a:rPr>
              <a:t>Industry Canada</a:t>
            </a:r>
            <a:r>
              <a:rPr lang="en-US" sz="2000" dirty="0" smtClean="0">
                <a:latin typeface="Calibri" pitchFamily="34" charset="0"/>
              </a:rPr>
              <a:t/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Demographic data</a:t>
            </a:r>
            <a:br>
              <a:rPr lang="en-US" sz="2000" dirty="0" smtClean="0">
                <a:latin typeface="Calibri" pitchFamily="34" charset="0"/>
              </a:rPr>
            </a:br>
            <a:r>
              <a:rPr lang="en-US" sz="1600" i="1" dirty="0" err="1" smtClean="0">
                <a:latin typeface="Calibri" pitchFamily="34" charset="0"/>
              </a:rPr>
              <a:t>PCensus</a:t>
            </a:r>
            <a:r>
              <a:rPr lang="en-US" sz="2000" dirty="0" smtClean="0">
                <a:latin typeface="Calibri" pitchFamily="34" charset="0"/>
              </a:rPr>
              <a:t/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r>
              <a:rPr lang="en-US" sz="2000" dirty="0" smtClean="0">
                <a:latin typeface="Calibri" pitchFamily="34" charset="0"/>
              </a:rPr>
              <a:t>Sample business plans and documents</a:t>
            </a:r>
            <a:br>
              <a:rPr lang="en-US" sz="2000" dirty="0" smtClean="0">
                <a:latin typeface="Calibri" pitchFamily="34" charset="0"/>
              </a:rPr>
            </a:br>
            <a:r>
              <a:rPr lang="en-US" sz="1600" i="1" dirty="0" smtClean="0">
                <a:latin typeface="Calibri" pitchFamily="34" charset="0"/>
              </a:rPr>
              <a:t>Business Plan Pro and Business in a Box</a:t>
            </a:r>
            <a:r>
              <a:rPr lang="en-US" sz="2000" dirty="0" smtClean="0">
                <a:latin typeface="Calibri" pitchFamily="34" charset="0"/>
              </a:rPr>
              <a:t/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marL="457200" lvl="1" indent="0">
              <a:buClr>
                <a:srgbClr val="C00000"/>
              </a:buClr>
              <a:buSzPct val="150000"/>
              <a:buNone/>
            </a:pPr>
            <a:r>
              <a:rPr lang="en-US" sz="2000" dirty="0" smtClean="0">
                <a:latin typeface="Calibri" pitchFamily="34" charset="0"/>
              </a:rPr>
              <a:t/>
            </a:r>
            <a:br>
              <a:rPr lang="en-US" sz="2000" dirty="0" smtClean="0">
                <a:latin typeface="Calibri" pitchFamily="34" charset="0"/>
              </a:rPr>
            </a:br>
            <a:endParaRPr lang="en-US" sz="2000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150000"/>
            </a:pPr>
            <a:endParaRPr lang="en-CA" sz="2000" dirty="0" smtClean="0">
              <a:latin typeface="Calibri" pitchFamily="34" charset="0"/>
            </a:endParaRPr>
          </a:p>
          <a:p>
            <a:pPr lvl="2">
              <a:buClr>
                <a:srgbClr val="C00000"/>
              </a:buClr>
              <a:buSzPct val="200000"/>
              <a:buFont typeface="Wingdings" panose="05000000000000000000" pitchFamily="2" charset="2"/>
              <a:buChar char="ü"/>
            </a:pPr>
            <a:endParaRPr lang="en-CA" dirty="0" smtClean="0">
              <a:latin typeface="Calibri" pitchFamily="34" charset="0"/>
            </a:endParaRPr>
          </a:p>
          <a:p>
            <a:pPr lvl="1">
              <a:buClr>
                <a:srgbClr val="C00000"/>
              </a:buClr>
              <a:buSzPct val="200000"/>
              <a:buFont typeface="Wingdings" panose="05000000000000000000" pitchFamily="2" charset="2"/>
              <a:buChar char="ü"/>
            </a:pPr>
            <a:endParaRPr lang="en-US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190" y="2795285"/>
            <a:ext cx="1970933" cy="1970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18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897</TotalTime>
  <Words>228</Words>
  <Application>Microsoft Office PowerPoint</Application>
  <PresentationFormat>On-screen Show (4:3)</PresentationFormat>
  <Paragraphs>102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ACOA-APECA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Toni Kearney</dc:creator>
  <cp:lastModifiedBy>Owner</cp:lastModifiedBy>
  <cp:revision>28</cp:revision>
  <cp:lastPrinted>2015-07-22T17:12:25Z</cp:lastPrinted>
  <dcterms:created xsi:type="dcterms:W3CDTF">2015-07-20T17:44:22Z</dcterms:created>
  <dcterms:modified xsi:type="dcterms:W3CDTF">2015-08-04T11:15:41Z</dcterms:modified>
</cp:coreProperties>
</file>